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43" r:id="rId2"/>
    <p:sldMasterId id="2147483746" r:id="rId3"/>
  </p:sldMasterIdLst>
  <p:notesMasterIdLst>
    <p:notesMasterId r:id="rId81"/>
  </p:notesMasterIdLst>
  <p:sldIdLst>
    <p:sldId id="460" r:id="rId4"/>
    <p:sldId id="258" r:id="rId5"/>
    <p:sldId id="314" r:id="rId6"/>
    <p:sldId id="359" r:id="rId7"/>
    <p:sldId id="315" r:id="rId8"/>
    <p:sldId id="353" r:id="rId9"/>
    <p:sldId id="394" r:id="rId10"/>
    <p:sldId id="360" r:id="rId11"/>
    <p:sldId id="361" r:id="rId12"/>
    <p:sldId id="362" r:id="rId13"/>
    <p:sldId id="363" r:id="rId14"/>
    <p:sldId id="365" r:id="rId15"/>
    <p:sldId id="364" r:id="rId16"/>
    <p:sldId id="367" r:id="rId17"/>
    <p:sldId id="395" r:id="rId18"/>
    <p:sldId id="368" r:id="rId19"/>
    <p:sldId id="371" r:id="rId20"/>
    <p:sldId id="372" r:id="rId21"/>
    <p:sldId id="370" r:id="rId22"/>
    <p:sldId id="373" r:id="rId23"/>
    <p:sldId id="374" r:id="rId24"/>
    <p:sldId id="313" r:id="rId25"/>
    <p:sldId id="267" r:id="rId26"/>
    <p:sldId id="377" r:id="rId27"/>
    <p:sldId id="378" r:id="rId28"/>
    <p:sldId id="379" r:id="rId29"/>
    <p:sldId id="382" r:id="rId30"/>
    <p:sldId id="323" r:id="rId31"/>
    <p:sldId id="383" r:id="rId32"/>
    <p:sldId id="380" r:id="rId33"/>
    <p:sldId id="381" r:id="rId34"/>
    <p:sldId id="386" r:id="rId35"/>
    <p:sldId id="384" r:id="rId36"/>
    <p:sldId id="387" r:id="rId37"/>
    <p:sldId id="388" r:id="rId38"/>
    <p:sldId id="324" r:id="rId39"/>
    <p:sldId id="356" r:id="rId40"/>
    <p:sldId id="389" r:id="rId41"/>
    <p:sldId id="390" r:id="rId42"/>
    <p:sldId id="406" r:id="rId43"/>
    <p:sldId id="407" r:id="rId44"/>
    <p:sldId id="408" r:id="rId45"/>
    <p:sldId id="409" r:id="rId46"/>
    <p:sldId id="410" r:id="rId47"/>
    <p:sldId id="411" r:id="rId48"/>
    <p:sldId id="412" r:id="rId49"/>
    <p:sldId id="413" r:id="rId50"/>
    <p:sldId id="414" r:id="rId51"/>
    <p:sldId id="415" r:id="rId52"/>
    <p:sldId id="416" r:id="rId53"/>
    <p:sldId id="417" r:id="rId54"/>
    <p:sldId id="459" r:id="rId55"/>
    <p:sldId id="419" r:id="rId56"/>
    <p:sldId id="421" r:id="rId57"/>
    <p:sldId id="422" r:id="rId58"/>
    <p:sldId id="423" r:id="rId59"/>
    <p:sldId id="424" r:id="rId60"/>
    <p:sldId id="425" r:id="rId61"/>
    <p:sldId id="426" r:id="rId62"/>
    <p:sldId id="427" r:id="rId63"/>
    <p:sldId id="428" r:id="rId64"/>
    <p:sldId id="429" r:id="rId65"/>
    <p:sldId id="430" r:id="rId66"/>
    <p:sldId id="431" r:id="rId67"/>
    <p:sldId id="432" r:id="rId68"/>
    <p:sldId id="433" r:id="rId69"/>
    <p:sldId id="434" r:id="rId70"/>
    <p:sldId id="435" r:id="rId71"/>
    <p:sldId id="436" r:id="rId72"/>
    <p:sldId id="437" r:id="rId73"/>
    <p:sldId id="450" r:id="rId74"/>
    <p:sldId id="451" r:id="rId75"/>
    <p:sldId id="452" r:id="rId76"/>
    <p:sldId id="453" r:id="rId77"/>
    <p:sldId id="454" r:id="rId78"/>
    <p:sldId id="455" r:id="rId79"/>
    <p:sldId id="456"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3" pos="204" userDrawn="1">
          <p15:clr>
            <a:srgbClr val="A4A3A4"/>
          </p15:clr>
        </p15:guide>
        <p15:guide id="4" orient="horz" pos="7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FFD801"/>
    <a:srgbClr val="FED900"/>
    <a:srgbClr val="FF83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6" autoAdjust="0"/>
    <p:restoredTop sz="94660"/>
  </p:normalViewPr>
  <p:slideViewPr>
    <p:cSldViewPr snapToGrid="0" showGuides="1">
      <p:cViewPr varScale="1">
        <p:scale>
          <a:sx n="78" d="100"/>
          <a:sy n="78" d="100"/>
        </p:scale>
        <p:origin x="102" y="708"/>
      </p:cViewPr>
      <p:guideLst>
        <p:guide orient="horz" pos="527"/>
        <p:guide pos="204"/>
        <p:guide orient="horz" pos="754"/>
      </p:guideLst>
    </p:cSldViewPr>
  </p:slideViewPr>
  <p:notesTextViewPr>
    <p:cViewPr>
      <p:scale>
        <a:sx n="1" d="1"/>
        <a:sy n="1" d="1"/>
      </p:scale>
      <p:origin x="0" y="0"/>
    </p:cViewPr>
  </p:notesTextViewPr>
  <p:sorterViewPr>
    <p:cViewPr varScale="1">
      <p:scale>
        <a:sx n="100" d="100"/>
        <a:sy n="100" d="100"/>
      </p:scale>
      <p:origin x="0" y="-102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758B0-A32B-40E1-9214-4FAA4A031E56}" type="datetimeFigureOut">
              <a:rPr lang="zh-CN" altLang="en-US" smtClean="0"/>
              <a:t>2021/11/29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5BA-B9FA-4A5C-BA05-B674235F785D}" type="slidenum">
              <a:rPr lang="zh-CN" altLang="en-US" smtClean="0"/>
              <a:t>‹#›</a:t>
            </a:fld>
            <a:endParaRPr lang="zh-CN" altLang="en-US"/>
          </a:p>
        </p:txBody>
      </p:sp>
    </p:spTree>
    <p:extLst>
      <p:ext uri="{BB962C8B-B14F-4D97-AF65-F5344CB8AC3E}">
        <p14:creationId xmlns:p14="http://schemas.microsoft.com/office/powerpoint/2010/main" val="22233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extLst>
      <p:ext uri="{BB962C8B-B14F-4D97-AF65-F5344CB8AC3E}">
        <p14:creationId xmlns:p14="http://schemas.microsoft.com/office/powerpoint/2010/main" val="38970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33125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7745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92348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5017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7935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07888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6840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5884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49934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109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4</a:t>
            </a:fld>
            <a:endParaRPr lang="zh-CN" altLang="en-US"/>
          </a:p>
        </p:txBody>
      </p:sp>
    </p:spTree>
    <p:extLst>
      <p:ext uri="{BB962C8B-B14F-4D97-AF65-F5344CB8AC3E}">
        <p14:creationId xmlns:p14="http://schemas.microsoft.com/office/powerpoint/2010/main" val="1980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53545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78625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84080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50764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0796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4997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573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4565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6</a:t>
            </a:fld>
            <a:endParaRPr lang="zh-CN" altLang="en-US"/>
          </a:p>
        </p:txBody>
      </p:sp>
    </p:spTree>
    <p:extLst>
      <p:ext uri="{BB962C8B-B14F-4D97-AF65-F5344CB8AC3E}">
        <p14:creationId xmlns:p14="http://schemas.microsoft.com/office/powerpoint/2010/main" val="154951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37</a:t>
            </a:fld>
            <a:endParaRPr lang="zh-CN" altLang="en-US"/>
          </a:p>
        </p:txBody>
      </p:sp>
    </p:spTree>
    <p:extLst>
      <p:ext uri="{BB962C8B-B14F-4D97-AF65-F5344CB8AC3E}">
        <p14:creationId xmlns:p14="http://schemas.microsoft.com/office/powerpoint/2010/main" val="2142086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38</a:t>
            </a:fld>
            <a:endParaRPr lang="zh-CN" altLang="en-US"/>
          </a:p>
        </p:txBody>
      </p:sp>
    </p:spTree>
    <p:extLst>
      <p:ext uri="{BB962C8B-B14F-4D97-AF65-F5344CB8AC3E}">
        <p14:creationId xmlns:p14="http://schemas.microsoft.com/office/powerpoint/2010/main" val="145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t>39</a:t>
            </a:fld>
            <a:endParaRPr lang="zh-CN" altLang="en-US"/>
          </a:p>
        </p:txBody>
      </p:sp>
    </p:spTree>
    <p:extLst>
      <p:ext uri="{BB962C8B-B14F-4D97-AF65-F5344CB8AC3E}">
        <p14:creationId xmlns:p14="http://schemas.microsoft.com/office/powerpoint/2010/main" val="1664559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91910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1959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A65BA-B9FA-4A5C-BA05-B674235F785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17897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矩形 5"/>
          <p:cNvSpPr/>
          <p:nvPr userDrawn="1"/>
        </p:nvSpPr>
        <p:spPr>
          <a:xfrm>
            <a:off x="-10885" y="0"/>
            <a:ext cx="91548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srcRect l="21260" t="21585" r="16858" b="21466"/>
          <a:stretch/>
        </p:blipFill>
        <p:spPr>
          <a:xfrm>
            <a:off x="-25400" y="0"/>
            <a:ext cx="9182100" cy="6858000"/>
          </a:xfrm>
          <a:prstGeom prst="rect">
            <a:avLst/>
          </a:prstGeom>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26287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November 29,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extLst>
      <p:ext uri="{BB962C8B-B14F-4D97-AF65-F5344CB8AC3E}">
        <p14:creationId xmlns:p14="http://schemas.microsoft.com/office/powerpoint/2010/main" val="3177746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November 29,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extLst>
      <p:ext uri="{BB962C8B-B14F-4D97-AF65-F5344CB8AC3E}">
        <p14:creationId xmlns:p14="http://schemas.microsoft.com/office/powerpoint/2010/main" val="3873374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November 29, 2021</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extLst>
      <p:ext uri="{BB962C8B-B14F-4D97-AF65-F5344CB8AC3E}">
        <p14:creationId xmlns:p14="http://schemas.microsoft.com/office/powerpoint/2010/main" val="128542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November 29, 2021</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extLst>
      <p:ext uri="{BB962C8B-B14F-4D97-AF65-F5344CB8AC3E}">
        <p14:creationId xmlns:p14="http://schemas.microsoft.com/office/powerpoint/2010/main" val="1137455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November 29, 2021</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extLst>
      <p:ext uri="{BB962C8B-B14F-4D97-AF65-F5344CB8AC3E}">
        <p14:creationId xmlns:p14="http://schemas.microsoft.com/office/powerpoint/2010/main" val="1510801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November 29,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extLst>
      <p:ext uri="{BB962C8B-B14F-4D97-AF65-F5344CB8AC3E}">
        <p14:creationId xmlns:p14="http://schemas.microsoft.com/office/powerpoint/2010/main" val="181036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November 29, 2021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extLst>
      <p:ext uri="{BB962C8B-B14F-4D97-AF65-F5344CB8AC3E}">
        <p14:creationId xmlns:p14="http://schemas.microsoft.com/office/powerpoint/2010/main" val="945640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November 29,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extLst>
      <p:ext uri="{BB962C8B-B14F-4D97-AF65-F5344CB8AC3E}">
        <p14:creationId xmlns:p14="http://schemas.microsoft.com/office/powerpoint/2010/main" val="2432451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November 29,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extLst>
      <p:ext uri="{BB962C8B-B14F-4D97-AF65-F5344CB8AC3E}">
        <p14:creationId xmlns:p14="http://schemas.microsoft.com/office/powerpoint/2010/main" val="109283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矩形 1"/>
          <p:cNvSpPr/>
          <p:nvPr userDrawn="1"/>
        </p:nvSpPr>
        <p:spPr>
          <a:xfrm>
            <a:off x="-11113" y="0"/>
            <a:ext cx="915511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3" name="图片 7"/>
          <p:cNvPicPr>
            <a:picLocks noChangeAspect="1"/>
          </p:cNvPicPr>
          <p:nvPr userDrawn="1"/>
        </p:nvPicPr>
        <p:blipFill>
          <a:blip r:embed="rId2">
            <a:extLst>
              <a:ext uri="{28A0092B-C50C-407E-A947-70E740481C1C}">
                <a14:useLocalDpi xmlns:a14="http://schemas.microsoft.com/office/drawing/2010/main" val="0"/>
              </a:ext>
            </a:extLst>
          </a:blip>
          <a:srcRect l="21260" t="21585" r="16858" b="21466"/>
          <a:stretch>
            <a:fillRect/>
          </a:stretch>
        </p:blipFill>
        <p:spPr bwMode="auto">
          <a:xfrm>
            <a:off x="-25400" y="0"/>
            <a:ext cx="9182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30350" y="1431925"/>
            <a:ext cx="858838" cy="1338263"/>
          </a:xfrm>
          <a:prstGeom prst="rect">
            <a:avLst/>
          </a:prstGeom>
          <a:noFill/>
        </p:spPr>
        <p:txBody>
          <a:bodyPr wrap="none">
            <a:spAutoFit/>
          </a:bodyPr>
          <a:lstStyle/>
          <a:p>
            <a:pPr>
              <a:defRPr/>
            </a:pPr>
            <a:r>
              <a:rPr lang="zh-CN" altLang="en-US"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defRPr/>
            </a:pPr>
            <a:r>
              <a:rPr lang="zh-CN" altLang="en-US"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6140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spTree>
    <p:extLst>
      <p:ext uri="{BB962C8B-B14F-4D97-AF65-F5344CB8AC3E}">
        <p14:creationId xmlns:p14="http://schemas.microsoft.com/office/powerpoint/2010/main" val="326445168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066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1"/>
            <a:ext cx="9156701" cy="6857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图片 4"/>
          <p:cNvPicPr>
            <a:picLocks noChangeAspect="1"/>
          </p:cNvPicPr>
          <p:nvPr userDrawn="1"/>
        </p:nvPicPr>
        <p:blipFill rotWithShape="1">
          <a:blip r:embed="rId2"/>
          <a:srcRect l="17757" t="21720" r="17935" b="22029"/>
          <a:stretch/>
        </p:blipFill>
        <p:spPr>
          <a:xfrm>
            <a:off x="-19050" y="-932"/>
            <a:ext cx="9194800" cy="6858932"/>
          </a:xfrm>
          <a:prstGeom prst="rect">
            <a:avLst/>
          </a:prstGeom>
        </p:spPr>
      </p:pic>
    </p:spTree>
    <p:extLst>
      <p:ext uri="{BB962C8B-B14F-4D97-AF65-F5344CB8AC3E}">
        <p14:creationId xmlns:p14="http://schemas.microsoft.com/office/powerpoint/2010/main" val="33144903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矩形 3"/>
          <p:cNvSpPr/>
          <p:nvPr userDrawn="1"/>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rotWithShape="1">
          <a:blip r:embed="rId2"/>
          <a:srcRect l="18082" t="22171" r="17776" b="21733"/>
          <a:stretch/>
        </p:blipFill>
        <p:spPr>
          <a:xfrm>
            <a:off x="-25401" y="-1"/>
            <a:ext cx="9194801" cy="6858002"/>
          </a:xfrm>
          <a:prstGeom prst="rect">
            <a:avLst/>
          </a:prstGeom>
        </p:spPr>
      </p:pic>
    </p:spTree>
    <p:extLst>
      <p:ext uri="{BB962C8B-B14F-4D97-AF65-F5344CB8AC3E}">
        <p14:creationId xmlns:p14="http://schemas.microsoft.com/office/powerpoint/2010/main" val="30198588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2" name="矩形 1"/>
          <p:cNvSpPr/>
          <p:nvPr userDrawn="1"/>
        </p:nvSpPr>
        <p:spPr>
          <a:xfrm>
            <a:off x="-11113" y="0"/>
            <a:ext cx="915511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3" name="图片 7"/>
          <p:cNvPicPr>
            <a:picLocks noChangeAspect="1"/>
          </p:cNvPicPr>
          <p:nvPr userDrawn="1"/>
        </p:nvPicPr>
        <p:blipFill>
          <a:blip r:embed="rId2">
            <a:extLst>
              <a:ext uri="{28A0092B-C50C-407E-A947-70E740481C1C}">
                <a14:useLocalDpi xmlns:a14="http://schemas.microsoft.com/office/drawing/2010/main" val="0"/>
              </a:ext>
            </a:extLst>
          </a:blip>
          <a:srcRect l="21260" t="21585" r="16858" b="21466"/>
          <a:stretch>
            <a:fillRect/>
          </a:stretch>
        </p:blipFill>
        <p:spPr bwMode="auto">
          <a:xfrm>
            <a:off x="-25400" y="0"/>
            <a:ext cx="9182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34816"/>
          <a:stretch>
            <a:fillRect/>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30350" y="1431925"/>
            <a:ext cx="858838" cy="1338263"/>
          </a:xfrm>
          <a:prstGeom prst="rect">
            <a:avLst/>
          </a:prstGeom>
          <a:noFill/>
        </p:spPr>
        <p:txBody>
          <a:bodyPr wrap="none">
            <a:spAutoFit/>
          </a:bodyPr>
          <a:lstStyle/>
          <a:p>
            <a:pPr>
              <a:defRPr/>
            </a:pPr>
            <a:r>
              <a:rPr lang="zh-CN" altLang="en-US"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defRPr/>
            </a:pPr>
            <a:r>
              <a:rPr lang="zh-CN" altLang="en-US"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405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846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1947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smtClean="0"/>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November 29, 2021</a:t>
            </a:fld>
            <a:endParaRPr lang="zh-CN" altLang="en-US"/>
          </a:p>
        </p:txBody>
      </p:sp>
    </p:spTree>
    <p:extLst>
      <p:ext uri="{BB962C8B-B14F-4D97-AF65-F5344CB8AC3E}">
        <p14:creationId xmlns:p14="http://schemas.microsoft.com/office/powerpoint/2010/main" val="3779680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November 29,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extLst>
      <p:ext uri="{BB962C8B-B14F-4D97-AF65-F5344CB8AC3E}">
        <p14:creationId xmlns:p14="http://schemas.microsoft.com/office/powerpoint/2010/main" val="2656404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November 29, 2021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extLst>
      <p:ext uri="{BB962C8B-B14F-4D97-AF65-F5344CB8AC3E}">
        <p14:creationId xmlns:p14="http://schemas.microsoft.com/office/powerpoint/2010/main" val="729931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3.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7"/>
          <a:srcRect l="21260" t="21585" r="16858" b="21466"/>
          <a:stretch/>
        </p:blipFill>
        <p:spPr>
          <a:xfrm>
            <a:off x="-25400" y="0"/>
            <a:ext cx="9182100" cy="6858000"/>
          </a:xfrm>
          <a:prstGeom prst="rect">
            <a:avLst/>
          </a:prstGeom>
        </p:spPr>
      </p:pic>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Imagen 5" descr="C:\Users\Design\Documents\Edu\Product Launch\shadown.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27 Imagen"/>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8 Imagen"/>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30 CuadroTexto"/>
          <p:cNvSpPr txBox="1"/>
          <p:nvPr userDrawn="1"/>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13" name="31 CuadroTexto"/>
          <p:cNvSpPr txBox="1"/>
          <p:nvPr userDrawn="1"/>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dirty="0" smtClean="0">
                <a:solidFill>
                  <a:schemeClr val="bg1">
                    <a:lumMod val="50000"/>
                  </a:schemeClr>
                </a:solidFill>
                <a:latin typeface="+mn-lt"/>
              </a:rPr>
              <a:t>77</a:t>
            </a:r>
            <a:endParaRPr lang="es-ES" sz="1200" b="1" dirty="0">
              <a:solidFill>
                <a:schemeClr val="bg1">
                  <a:lumMod val="50000"/>
                </a:schemeClr>
              </a:solidFill>
              <a:latin typeface="+mn-lt"/>
            </a:endParaRPr>
          </a:p>
        </p:txBody>
      </p:sp>
      <p:pic>
        <p:nvPicPr>
          <p:cNvPr id="14" name="Imagen 5" descr="C:\Users\Design\Documents\Edu\Product Launch\shadown.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n 27">
            <a:hlinkClick r:id="" action="ppaction://hlinkshowjump?jump=nextslide"/>
          </p:cNvPr>
          <p:cNvPicPr>
            <a:picLocks noChangeAspect="1" noChangeArrowheads="1"/>
          </p:cNvPicPr>
          <p:nvPr userDrawn="1"/>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n 28">
            <a:hlinkClick r:id="" action="ppaction://hlinkshowjump?jump=previousslide"/>
          </p:cNvPr>
          <p:cNvPicPr>
            <a:picLocks noChangeAspect="1" noChangeArrowheads="1"/>
          </p:cNvPicPr>
          <p:nvPr userDrawn="1"/>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grpSp>
        <p:nvGrpSpPr>
          <p:cNvPr id="19" name="组合 18"/>
          <p:cNvGrpSpPr/>
          <p:nvPr userDrawn="1"/>
        </p:nvGrpSpPr>
        <p:grpSpPr>
          <a:xfrm>
            <a:off x="-1" y="-2439"/>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任意多边形 2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324508550"/>
      </p:ext>
    </p:extLst>
  </p:cSld>
  <p:clrMap bg1="lt1" tx1="dk1" bg2="lt2" tx2="dk2" accent1="accent1" accent2="accent2" accent3="accent3" accent4="accent4" accent5="accent5" accent6="accent6" hlink="hlink" folHlink="folHlink"/>
  <p:sldLayoutIdLst>
    <p:sldLayoutId id="2147483698" r:id="rId1"/>
    <p:sldLayoutId id="2147483682" r:id="rId2"/>
    <p:sldLayoutId id="2147483684" r:id="rId3"/>
    <p:sldLayoutId id="2147483685" r:id="rId4"/>
    <p:sldLayoutId id="2147483739" r:id="rId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662194"/>
      </p:ext>
    </p:extLst>
  </p:cSld>
  <p:clrMap bg1="lt1" tx1="dk1" bg2="lt2" tx2="dk2" accent1="accent1" accent2="accent2" accent3="accent3" accent4="accent4" accent5="accent5" accent6="accent6" hlink="hlink" folHlink="folHlink"/>
  <p:sldLayoutIdLst>
    <p:sldLayoutId id="2147483745" r:id="rId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November 29, 2021</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smtClean="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extLst>
      <p:ext uri="{BB962C8B-B14F-4D97-AF65-F5344CB8AC3E}">
        <p14:creationId xmlns:p14="http://schemas.microsoft.com/office/powerpoint/2010/main" val="174356811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E585B-7DBF-4E9A-8DFC-40CAE5833393}" type="slidenum">
              <a:rPr kumimoji="0" lang="zh-CN" altLang="en-US" sz="1600" b="1" i="0" u="none" strike="noStrike" kern="1200" cap="none" spc="0" normalizeH="0" baseline="0" noProof="0" smtClean="0">
                <a:ln>
                  <a:noFill/>
                </a:ln>
                <a:solidFill>
                  <a:srgbClr val="0046D2"/>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600" b="1" i="0" u="none" strike="noStrike" kern="1200" cap="none" spc="0" normalizeH="0" baseline="0" noProof="0" smtClean="0">
              <a:ln>
                <a:noFill/>
              </a:ln>
              <a:solidFill>
                <a:srgbClr val="0046D2"/>
              </a:solidFill>
              <a:effectLst/>
              <a:uLnTx/>
              <a:uFillTx/>
              <a:latin typeface="Calibri"/>
              <a:ea typeface="宋体" panose="02010600030101010101" pitchFamily="2" charset="-122"/>
              <a:cs typeface="+mn-cs"/>
            </a:endParaRPr>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rPr>
              <a:t>大数据计算技术 </a:t>
            </a:r>
            <a:endParaRPr kumimoji="0" lang="en-US" altLang="zh-CN" sz="24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smtClean="0">
                <a:ln>
                  <a:noFill/>
                </a:ln>
                <a:solidFill>
                  <a:srgbClr val="002060"/>
                </a:solidFill>
                <a:effectLst/>
                <a:uLnTx/>
                <a:uFillTx/>
                <a:latin typeface="Calibri" panose="020F0502020204030204" pitchFamily="34" charset="0"/>
                <a:ea typeface="宋体" panose="02010600030101010101" pitchFamily="2" charset="-122"/>
                <a:cs typeface="+mn-cs"/>
              </a:rPr>
              <a:t>Big Data Computing Technology</a:t>
            </a:r>
            <a:endParaRPr kumimoji="0" lang="zh-CN" altLang="en-US" sz="2800" b="1" i="0" u="none" strike="noStrike" kern="1200" cap="none" spc="0" normalizeH="0" baseline="0" noProof="0" dirty="0">
              <a:ln>
                <a:noFill/>
              </a:ln>
              <a:solidFill>
                <a:srgbClr val="002060"/>
              </a:solidFill>
              <a:effectLst/>
              <a:uLnTx/>
              <a:uFillTx/>
              <a:latin typeface="Calibri" panose="020F0502020204030204" pitchFamily="34" charset="0"/>
              <a:ea typeface="宋体" panose="02010600030101010101" pitchFamily="2" charset="-122"/>
              <a:cs typeface="+mn-cs"/>
            </a:endParaRPr>
          </a:p>
        </p:txBody>
      </p:sp>
      <p:sp>
        <p:nvSpPr>
          <p:cNvPr id="7" name="TextBox 12"/>
          <p:cNvSpPr txBox="1">
            <a:spLocks noChangeArrowheads="1"/>
          </p:cNvSpPr>
          <p:nvPr/>
        </p:nvSpPr>
        <p:spPr bwMode="auto">
          <a:xfrm>
            <a:off x="261582" y="1218249"/>
            <a:ext cx="8425218" cy="4955203"/>
          </a:xfrm>
          <a:prstGeom prst="rect">
            <a:avLst/>
          </a:prstGeom>
          <a:noFill/>
          <a:ln w="9525">
            <a:noFill/>
            <a:miter lim="800000"/>
          </a:ln>
        </p:spPr>
        <p:txBody>
          <a:bodyPr wrap="square">
            <a:spAutoFit/>
          </a:bodyPr>
          <a:lstStyle/>
          <a:p>
            <a:pPr algn="ctr"/>
            <a:endParaRPr lang="en-US" altLang="zh-CN" sz="4000" b="1" dirty="0" smtClean="0">
              <a:solidFill>
                <a:srgbClr val="002060"/>
              </a:solidFill>
              <a:latin typeface="Calibri" panose="020F0502020204030204" pitchFamily="34" charset="0"/>
            </a:endParaRPr>
          </a:p>
          <a:p>
            <a:pPr algn="ctr"/>
            <a:r>
              <a:rPr lang="en-US" altLang="zh-CN" sz="4000" b="1" dirty="0" smtClean="0">
                <a:solidFill>
                  <a:srgbClr val="002060"/>
                </a:solidFill>
                <a:latin typeface="Calibri" panose="020F0502020204030204" pitchFamily="34" charset="0"/>
              </a:rPr>
              <a:t>Lecture 23 Amazon</a:t>
            </a:r>
            <a:r>
              <a:rPr lang="zh-CN" altLang="en-US" sz="4000" b="1" dirty="0" smtClean="0">
                <a:solidFill>
                  <a:srgbClr val="002060"/>
                </a:solidFill>
                <a:latin typeface="Calibri" panose="020F0502020204030204" pitchFamily="34" charset="0"/>
              </a:rPr>
              <a:t>云</a:t>
            </a:r>
            <a:endParaRPr lang="en-US" altLang="zh-CN" sz="4000" b="1" dirty="0" smtClean="0">
              <a:solidFill>
                <a:srgbClr val="002060"/>
              </a:solidFill>
              <a:latin typeface="Calibri" panose="020F0502020204030204" pitchFamily="34" charset="0"/>
            </a:endParaRPr>
          </a:p>
          <a:p>
            <a:pPr algn="ct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基础存储架构</a:t>
            </a: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弹性计算云</a:t>
            </a: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a:solidFill>
                  <a:srgbClr val="002060"/>
                </a:solidFill>
                <a:latin typeface="Calibri" panose="020F0502020204030204" pitchFamily="34" charset="0"/>
              </a:rPr>
              <a:t> </a:t>
            </a: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简单存储服务</a:t>
            </a:r>
            <a:endParaRPr lang="en-US" altLang="zh-CN" sz="3200" b="1" dirty="0" smtClean="0">
              <a:solidFill>
                <a:srgbClr val="002060"/>
              </a:solidFill>
              <a:latin typeface="Calibri" panose="020F0502020204030204" pitchFamily="34" charset="0"/>
            </a:endParaRPr>
          </a:p>
          <a:p>
            <a:pPr lvl="5">
              <a:lnSpc>
                <a:spcPct val="150000"/>
              </a:lnSpc>
              <a:buFont typeface="Wingdings" pitchFamily="2" charset="2"/>
              <a:buChar char="n"/>
            </a:pPr>
            <a:r>
              <a:rPr lang="en-US" altLang="zh-CN" sz="3200" b="1" dirty="0" smtClean="0">
                <a:solidFill>
                  <a:srgbClr val="002060"/>
                </a:solidFill>
                <a:latin typeface="Calibri" panose="020F0502020204030204" pitchFamily="34" charset="0"/>
              </a:rPr>
              <a:t>  </a:t>
            </a:r>
            <a:r>
              <a:rPr lang="zh-CN" altLang="en-US" sz="3200" b="1" dirty="0" smtClean="0">
                <a:solidFill>
                  <a:srgbClr val="002060"/>
                </a:solidFill>
                <a:latin typeface="Calibri" panose="020F0502020204030204" pitchFamily="34" charset="0"/>
              </a:rPr>
              <a:t>非关系型和关系型数据库服务</a:t>
            </a:r>
            <a:endParaRPr lang="zh-CN" altLang="en-US" sz="40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927363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10</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pic>
        <p:nvPicPr>
          <p:cNvPr id="3074" name="Picture 2" descr="T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7654" y="2426594"/>
            <a:ext cx="3626669" cy="3011313"/>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42393" y="1328718"/>
            <a:ext cx="8219032" cy="1092607"/>
          </a:xfrm>
          <a:prstGeom prst="rect">
            <a:avLst/>
          </a:prstGeom>
        </p:spPr>
        <p:txBody>
          <a:bodyPr wrap="square">
            <a:spAutoFit/>
          </a:bodyPr>
          <a:lstStyle/>
          <a:p>
            <a:pPr>
              <a:lnSpc>
                <a:spcPts val="2600"/>
              </a:lnSpc>
            </a:pPr>
            <a:r>
              <a:rPr lang="zh-CN" altLang="en-US" dirty="0">
                <a:solidFill>
                  <a:schemeClr val="tx1">
                    <a:lumMod val="75000"/>
                    <a:lumOff val="25000"/>
                  </a:schemeClr>
                </a:solidFill>
              </a:rPr>
              <a:t>一致性哈希算法除了能够保证哈希运算结果充分分散到整个环上外，还能保证在添加或删除设备节点时只会影响到其在哈希环中的前驱设备节点，而不会对其他设备节点产生影响。</a:t>
            </a:r>
          </a:p>
        </p:txBody>
      </p:sp>
      <p:sp>
        <p:nvSpPr>
          <p:cNvPr id="6" name="矩形 5"/>
          <p:cNvSpPr/>
          <p:nvPr/>
        </p:nvSpPr>
        <p:spPr>
          <a:xfrm>
            <a:off x="583623" y="5508645"/>
            <a:ext cx="8518511" cy="369332"/>
          </a:xfrm>
          <a:prstGeom prst="rect">
            <a:avLst/>
          </a:prstGeom>
        </p:spPr>
        <p:txBody>
          <a:bodyPr wrap="square">
            <a:spAutoFit/>
          </a:bodyPr>
          <a:lstStyle/>
          <a:p>
            <a:r>
              <a:rPr lang="zh-CN" altLang="en-US" dirty="0" smtClean="0">
                <a:solidFill>
                  <a:schemeClr val="tx1">
                    <a:lumMod val="75000"/>
                    <a:lumOff val="25000"/>
                  </a:schemeClr>
                </a:solidFill>
              </a:rPr>
              <a:t>一致性</a:t>
            </a:r>
            <a:r>
              <a:rPr lang="zh-CN" altLang="en-US" dirty="0">
                <a:solidFill>
                  <a:schemeClr val="tx1">
                    <a:lumMod val="75000"/>
                    <a:lumOff val="25000"/>
                  </a:schemeClr>
                </a:solidFill>
              </a:rPr>
              <a:t>哈希算法可以</a:t>
            </a:r>
            <a:r>
              <a:rPr lang="zh-CN" altLang="en-US" b="1" dirty="0">
                <a:solidFill>
                  <a:schemeClr val="accent6"/>
                </a:solidFill>
              </a:rPr>
              <a:t>大大降低</a:t>
            </a:r>
            <a:r>
              <a:rPr lang="zh-CN" altLang="en-US" dirty="0">
                <a:solidFill>
                  <a:schemeClr val="tx1">
                    <a:lumMod val="75000"/>
                    <a:lumOff val="25000"/>
                  </a:schemeClr>
                </a:solidFill>
              </a:rPr>
              <a:t>在添加或删除节点时引起的</a:t>
            </a:r>
            <a:r>
              <a:rPr lang="zh-CN" altLang="en-US" b="1" dirty="0">
                <a:solidFill>
                  <a:schemeClr val="accent6"/>
                </a:solidFill>
              </a:rPr>
              <a:t>节点间的数据传输</a:t>
            </a:r>
            <a:r>
              <a:rPr lang="zh-CN" altLang="en-US" b="1" dirty="0" smtClean="0">
                <a:solidFill>
                  <a:schemeClr val="accent6"/>
                </a:solidFill>
              </a:rPr>
              <a:t>开销</a:t>
            </a:r>
            <a:endParaRPr lang="zh-CN" altLang="en-US" b="1" dirty="0">
              <a:solidFill>
                <a:schemeClr val="accent6"/>
              </a:solidFill>
            </a:endParaRPr>
          </a:p>
        </p:txBody>
      </p:sp>
      <p:sp>
        <p:nvSpPr>
          <p:cNvPr id="8" name="文本框 7"/>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数据均衡分布的问题</a:t>
            </a:r>
          </a:p>
        </p:txBody>
      </p:sp>
      <p:sp>
        <p:nvSpPr>
          <p:cNvPr id="9" name="椭圆 8"/>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Picture 2" descr="T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623" y="2426594"/>
            <a:ext cx="3421947" cy="3011313"/>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20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11</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数据均衡分布的问题</a:t>
            </a:r>
          </a:p>
        </p:txBody>
      </p:sp>
      <p:sp>
        <p:nvSpPr>
          <p:cNvPr id="8" name="椭圆 7"/>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323850" y="1738167"/>
            <a:ext cx="2492990" cy="369332"/>
          </a:xfrm>
          <a:prstGeom prst="rect">
            <a:avLst/>
          </a:prstGeom>
          <a:solidFill>
            <a:schemeClr val="accent6"/>
          </a:solidFill>
        </p:spPr>
        <p:txBody>
          <a:bodyPr wrap="none">
            <a:spAutoFit/>
          </a:bodyPr>
          <a:lstStyle/>
          <a:p>
            <a:r>
              <a:rPr lang="zh-CN" altLang="en-US" dirty="0">
                <a:solidFill>
                  <a:schemeClr val="bg1"/>
                </a:solidFill>
              </a:rPr>
              <a:t>改进的一致性哈希算法</a:t>
            </a:r>
          </a:p>
        </p:txBody>
      </p:sp>
      <p:pic>
        <p:nvPicPr>
          <p:cNvPr id="2050" name="Picture 2" descr="T3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970"/>
          <a:stretch/>
        </p:blipFill>
        <p:spPr bwMode="auto">
          <a:xfrm>
            <a:off x="4195170" y="2427165"/>
            <a:ext cx="4677543" cy="2948818"/>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61731" y="2510058"/>
            <a:ext cx="3877265" cy="507831"/>
          </a:xfrm>
          <a:prstGeom prst="rect">
            <a:avLst/>
          </a:prstGeom>
        </p:spPr>
        <p:txBody>
          <a:bodyPr wrap="square">
            <a:spAutoFit/>
          </a:bodyPr>
          <a:lstStyle/>
          <a:p>
            <a:pPr>
              <a:lnSpc>
                <a:spcPct val="150000"/>
              </a:lnSpc>
            </a:pPr>
            <a:r>
              <a:rPr lang="en-US" altLang="zh-CN" dirty="0">
                <a:solidFill>
                  <a:schemeClr val="tx1">
                    <a:lumMod val="75000"/>
                    <a:lumOff val="25000"/>
                  </a:schemeClr>
                </a:solidFill>
              </a:rPr>
              <a:t>Dynamo</a:t>
            </a:r>
            <a:r>
              <a:rPr lang="zh-CN" altLang="en-US" dirty="0">
                <a:solidFill>
                  <a:schemeClr val="tx1">
                    <a:lumMod val="75000"/>
                    <a:lumOff val="25000"/>
                  </a:schemeClr>
                </a:solidFill>
              </a:rPr>
              <a:t>中引入了</a:t>
            </a:r>
            <a:r>
              <a:rPr lang="zh-CN" altLang="en-US" b="1" dirty="0">
                <a:solidFill>
                  <a:schemeClr val="accent6"/>
                </a:solidFill>
              </a:rPr>
              <a:t>虚拟</a:t>
            </a:r>
            <a:r>
              <a:rPr lang="zh-CN" altLang="en-US" b="1" dirty="0" smtClean="0">
                <a:solidFill>
                  <a:schemeClr val="accent6"/>
                </a:solidFill>
              </a:rPr>
              <a:t>节点</a:t>
            </a:r>
            <a:r>
              <a:rPr lang="zh-CN" altLang="en-US" dirty="0" smtClean="0">
                <a:solidFill>
                  <a:schemeClr val="tx1">
                    <a:lumMod val="75000"/>
                    <a:lumOff val="25000"/>
                  </a:schemeClr>
                </a:solidFill>
              </a:rPr>
              <a:t>的</a:t>
            </a:r>
            <a:r>
              <a:rPr lang="zh-CN" altLang="en-US" dirty="0">
                <a:solidFill>
                  <a:schemeClr val="tx1">
                    <a:lumMod val="75000"/>
                    <a:lumOff val="25000"/>
                  </a:schemeClr>
                </a:solidFill>
              </a:rPr>
              <a:t>概念</a:t>
            </a:r>
          </a:p>
        </p:txBody>
      </p:sp>
      <p:sp>
        <p:nvSpPr>
          <p:cNvPr id="10" name="矩形 9"/>
          <p:cNvSpPr/>
          <p:nvPr/>
        </p:nvSpPr>
        <p:spPr>
          <a:xfrm>
            <a:off x="261731" y="3136201"/>
            <a:ext cx="3920739" cy="1338828"/>
          </a:xfrm>
          <a:prstGeom prst="rect">
            <a:avLst/>
          </a:prstGeom>
        </p:spPr>
        <p:txBody>
          <a:bodyPr wrap="square">
            <a:spAutoFit/>
          </a:bodyPr>
          <a:lstStyle/>
          <a:p>
            <a:pPr>
              <a:lnSpc>
                <a:spcPct val="150000"/>
              </a:lnSpc>
            </a:pPr>
            <a:r>
              <a:rPr lang="zh-CN" altLang="en-US" dirty="0">
                <a:solidFill>
                  <a:schemeClr val="tx1">
                    <a:lumMod val="75000"/>
                    <a:lumOff val="25000"/>
                  </a:schemeClr>
                </a:solidFill>
              </a:rPr>
              <a:t>每个虚拟节点都</a:t>
            </a:r>
            <a:r>
              <a:rPr lang="zh-CN" altLang="en-US" b="1" dirty="0">
                <a:solidFill>
                  <a:schemeClr val="accent6"/>
                </a:solidFill>
              </a:rPr>
              <a:t>隶属于</a:t>
            </a:r>
            <a:r>
              <a:rPr lang="zh-CN" altLang="en-US" dirty="0">
                <a:solidFill>
                  <a:schemeClr val="tx1">
                    <a:lumMod val="75000"/>
                    <a:lumOff val="25000"/>
                  </a:schemeClr>
                </a:solidFill>
              </a:rPr>
              <a:t>某一个实际的</a:t>
            </a:r>
            <a:r>
              <a:rPr lang="zh-CN" altLang="en-US" b="1" dirty="0">
                <a:solidFill>
                  <a:schemeClr val="accent6"/>
                </a:solidFill>
              </a:rPr>
              <a:t>物理节点</a:t>
            </a:r>
            <a:r>
              <a:rPr lang="zh-CN" altLang="en-US" dirty="0">
                <a:solidFill>
                  <a:schemeClr val="tx1">
                    <a:lumMod val="75000"/>
                    <a:lumOff val="25000"/>
                  </a:schemeClr>
                </a:solidFill>
              </a:rPr>
              <a:t>，一个物理节点根据其性能的差异被分为</a:t>
            </a:r>
            <a:r>
              <a:rPr lang="zh-CN" altLang="en-US" b="1" dirty="0">
                <a:solidFill>
                  <a:schemeClr val="accent6"/>
                </a:solidFill>
              </a:rPr>
              <a:t>一个或多个虚拟节点</a:t>
            </a:r>
            <a:r>
              <a:rPr lang="zh-CN" altLang="en-US" dirty="0">
                <a:solidFill>
                  <a:schemeClr val="tx1">
                    <a:lumMod val="75000"/>
                    <a:lumOff val="25000"/>
                  </a:schemeClr>
                </a:solidFill>
              </a:rPr>
              <a:t>。</a:t>
            </a:r>
          </a:p>
        </p:txBody>
      </p:sp>
      <p:sp>
        <p:nvSpPr>
          <p:cNvPr id="11" name="矩形 10"/>
          <p:cNvSpPr/>
          <p:nvPr/>
        </p:nvSpPr>
        <p:spPr>
          <a:xfrm>
            <a:off x="261731" y="4593340"/>
            <a:ext cx="3920739" cy="923330"/>
          </a:xfrm>
          <a:prstGeom prst="rect">
            <a:avLst/>
          </a:prstGeom>
        </p:spPr>
        <p:txBody>
          <a:bodyPr wrap="square">
            <a:spAutoFit/>
          </a:bodyPr>
          <a:lstStyle/>
          <a:p>
            <a:pPr>
              <a:lnSpc>
                <a:spcPct val="150000"/>
              </a:lnSpc>
            </a:pPr>
            <a:r>
              <a:rPr lang="zh-CN" altLang="en-US" dirty="0">
                <a:solidFill>
                  <a:schemeClr val="tx1">
                    <a:lumMod val="75000"/>
                    <a:lumOff val="25000"/>
                  </a:schemeClr>
                </a:solidFill>
              </a:rPr>
              <a:t>各个虚拟节点的</a:t>
            </a:r>
            <a:r>
              <a:rPr lang="zh-CN" altLang="en-US" b="1" dirty="0">
                <a:solidFill>
                  <a:schemeClr val="accent6"/>
                </a:solidFill>
              </a:rPr>
              <a:t>能力基本相当</a:t>
            </a:r>
            <a:r>
              <a:rPr lang="zh-CN" altLang="en-US" dirty="0">
                <a:solidFill>
                  <a:schemeClr val="tx1">
                    <a:lumMod val="75000"/>
                    <a:lumOff val="25000"/>
                  </a:schemeClr>
                </a:solidFill>
              </a:rPr>
              <a:t>，并</a:t>
            </a:r>
            <a:r>
              <a:rPr lang="zh-CN" altLang="en-US" b="1" dirty="0">
                <a:solidFill>
                  <a:schemeClr val="accent6"/>
                </a:solidFill>
              </a:rPr>
              <a:t>随机分布</a:t>
            </a:r>
            <a:r>
              <a:rPr lang="zh-CN" altLang="en-US" dirty="0">
                <a:solidFill>
                  <a:schemeClr val="tx1">
                    <a:lumMod val="75000"/>
                    <a:lumOff val="25000"/>
                  </a:schemeClr>
                </a:solidFill>
              </a:rPr>
              <a:t>在哈希环上。</a:t>
            </a:r>
          </a:p>
        </p:txBody>
      </p:sp>
    </p:spTree>
    <p:extLst>
      <p:ext uri="{BB962C8B-B14F-4D97-AF65-F5344CB8AC3E}">
        <p14:creationId xmlns:p14="http://schemas.microsoft.com/office/powerpoint/2010/main" val="163365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36804" y="3437837"/>
            <a:ext cx="3458210" cy="10910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36804" y="4734813"/>
            <a:ext cx="3458210" cy="10910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12</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pic>
        <p:nvPicPr>
          <p:cNvPr id="4098" name="Picture 2" descr="t35"/>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4303" y="2085902"/>
            <a:ext cx="4469697" cy="373995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数据均衡分布的问题</a:t>
            </a:r>
          </a:p>
        </p:txBody>
      </p:sp>
      <p:sp>
        <p:nvSpPr>
          <p:cNvPr id="7" name="椭圆 6"/>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25648" y="1470042"/>
            <a:ext cx="8309035" cy="369332"/>
          </a:xfrm>
          <a:prstGeom prst="rect">
            <a:avLst/>
          </a:prstGeom>
          <a:solidFill>
            <a:schemeClr val="bg1">
              <a:lumMod val="85000"/>
            </a:schemeClr>
          </a:solidFill>
        </p:spPr>
        <p:txBody>
          <a:bodyPr wrap="square">
            <a:spAutoFit/>
          </a:bodyPr>
          <a:lstStyle/>
          <a:p>
            <a:r>
              <a:rPr lang="en-US" altLang="zh-CN" dirty="0">
                <a:solidFill>
                  <a:schemeClr val="tx1">
                    <a:lumMod val="75000"/>
                    <a:lumOff val="25000"/>
                  </a:schemeClr>
                </a:solidFill>
              </a:rPr>
              <a:t>Dynamo</a:t>
            </a:r>
            <a:r>
              <a:rPr lang="zh-CN" altLang="en-US" dirty="0">
                <a:solidFill>
                  <a:schemeClr val="tx1">
                    <a:lumMod val="75000"/>
                    <a:lumOff val="25000"/>
                  </a:schemeClr>
                </a:solidFill>
              </a:rPr>
              <a:t>将整个哈希环划分成</a:t>
            </a:r>
            <a:r>
              <a:rPr lang="en-US" altLang="zh-CN" dirty="0">
                <a:solidFill>
                  <a:schemeClr val="tx1">
                    <a:lumMod val="75000"/>
                    <a:lumOff val="25000"/>
                  </a:schemeClr>
                </a:solidFill>
              </a:rPr>
              <a:t>Q</a:t>
            </a:r>
            <a:r>
              <a:rPr lang="zh-CN" altLang="en-US" dirty="0">
                <a:solidFill>
                  <a:schemeClr val="tx1">
                    <a:lumMod val="75000"/>
                    <a:lumOff val="25000"/>
                  </a:schemeClr>
                </a:solidFill>
              </a:rPr>
              <a:t>等份，每个等份称为一个数据分区（</a:t>
            </a:r>
            <a:r>
              <a:rPr lang="en-US" altLang="zh-CN" dirty="0">
                <a:solidFill>
                  <a:schemeClr val="tx1">
                    <a:lumMod val="75000"/>
                    <a:lumOff val="25000"/>
                  </a:schemeClr>
                </a:solidFill>
              </a:rPr>
              <a:t>Partition</a:t>
            </a:r>
            <a:r>
              <a:rPr lang="zh-CN" altLang="en-US" dirty="0">
                <a:solidFill>
                  <a:schemeClr val="tx1">
                    <a:lumMod val="75000"/>
                    <a:lumOff val="25000"/>
                  </a:schemeClr>
                </a:solidFill>
              </a:rPr>
              <a:t>）</a:t>
            </a:r>
          </a:p>
        </p:txBody>
      </p:sp>
      <p:sp>
        <p:nvSpPr>
          <p:cNvPr id="8" name="矩形 7"/>
          <p:cNvSpPr/>
          <p:nvPr/>
        </p:nvSpPr>
        <p:spPr>
          <a:xfrm>
            <a:off x="263465" y="2045669"/>
            <a:ext cx="4308535" cy="1092607"/>
          </a:xfrm>
          <a:prstGeom prst="rect">
            <a:avLst/>
          </a:prstGeom>
        </p:spPr>
        <p:txBody>
          <a:bodyPr wrap="square">
            <a:spAutoFit/>
          </a:bodyPr>
          <a:lstStyle/>
          <a:p>
            <a:pPr>
              <a:lnSpc>
                <a:spcPts val="2600"/>
              </a:lnSpc>
            </a:pPr>
            <a:r>
              <a:rPr lang="zh-CN" altLang="en-US" dirty="0">
                <a:solidFill>
                  <a:schemeClr val="tx1">
                    <a:lumMod val="75000"/>
                    <a:lumOff val="25000"/>
                  </a:schemeClr>
                </a:solidFill>
              </a:rPr>
              <a:t>在存储数据时，每个数据会被先分配到某个数据分区，再根据负责该数据分区的虚拟节点，最终确定其所存储的物理节点。</a:t>
            </a:r>
          </a:p>
        </p:txBody>
      </p:sp>
      <p:sp>
        <p:nvSpPr>
          <p:cNvPr id="9" name="矩形 8"/>
          <p:cNvSpPr/>
          <p:nvPr/>
        </p:nvSpPr>
        <p:spPr>
          <a:xfrm>
            <a:off x="1632794" y="3603765"/>
            <a:ext cx="2373203" cy="759182"/>
          </a:xfrm>
          <a:prstGeom prst="rect">
            <a:avLst/>
          </a:prstGeom>
        </p:spPr>
        <p:txBody>
          <a:bodyPr wrap="square">
            <a:spAutoFit/>
          </a:bodyPr>
          <a:lstStyle/>
          <a:p>
            <a:pPr>
              <a:lnSpc>
                <a:spcPts val="2600"/>
              </a:lnSpc>
            </a:pPr>
            <a:r>
              <a:rPr lang="zh-CN" altLang="en-US" dirty="0">
                <a:solidFill>
                  <a:schemeClr val="tx1">
                    <a:lumMod val="75000"/>
                    <a:lumOff val="25000"/>
                  </a:schemeClr>
                </a:solidFill>
              </a:rPr>
              <a:t>减小数据分布不均衡的可能性</a:t>
            </a:r>
          </a:p>
        </p:txBody>
      </p:sp>
      <p:sp>
        <p:nvSpPr>
          <p:cNvPr id="10" name="矩形 9"/>
          <p:cNvSpPr/>
          <p:nvPr/>
        </p:nvSpPr>
        <p:spPr>
          <a:xfrm>
            <a:off x="1632794" y="4935693"/>
            <a:ext cx="2548429" cy="759182"/>
          </a:xfrm>
          <a:prstGeom prst="rect">
            <a:avLst/>
          </a:prstGeom>
        </p:spPr>
        <p:txBody>
          <a:bodyPr wrap="square">
            <a:spAutoFit/>
          </a:bodyPr>
          <a:lstStyle/>
          <a:p>
            <a:pPr>
              <a:lnSpc>
                <a:spcPts val="2600"/>
              </a:lnSpc>
            </a:pPr>
            <a:r>
              <a:rPr lang="zh-CN" altLang="en-US" dirty="0" smtClean="0">
                <a:solidFill>
                  <a:schemeClr val="tx1">
                    <a:lumMod val="75000"/>
                    <a:lumOff val="25000"/>
                  </a:schemeClr>
                </a:solidFill>
              </a:rPr>
              <a:t>添加</a:t>
            </a:r>
            <a:r>
              <a:rPr lang="zh-CN" altLang="en-US" dirty="0">
                <a:solidFill>
                  <a:schemeClr val="tx1">
                    <a:lumMod val="75000"/>
                    <a:lumOff val="25000"/>
                  </a:schemeClr>
                </a:solidFill>
              </a:rPr>
              <a:t>或删除设备节点</a:t>
            </a:r>
            <a:r>
              <a:rPr lang="zh-CN" altLang="en-US" dirty="0" smtClean="0">
                <a:solidFill>
                  <a:schemeClr val="tx1">
                    <a:lumMod val="75000"/>
                    <a:lumOff val="25000"/>
                  </a:schemeClr>
                </a:solidFill>
              </a:rPr>
              <a:t>时引起</a:t>
            </a:r>
            <a:r>
              <a:rPr lang="zh-CN" altLang="en-US" dirty="0">
                <a:solidFill>
                  <a:schemeClr val="tx1">
                    <a:lumMod val="75000"/>
                    <a:lumOff val="25000"/>
                  </a:schemeClr>
                </a:solidFill>
              </a:rPr>
              <a:t>较小的数据</a:t>
            </a:r>
            <a:r>
              <a:rPr lang="zh-CN" altLang="en-US" dirty="0" smtClean="0">
                <a:solidFill>
                  <a:schemeClr val="tx1">
                    <a:lumMod val="75000"/>
                    <a:lumOff val="25000"/>
                  </a:schemeClr>
                </a:solidFill>
              </a:rPr>
              <a:t>传输</a:t>
            </a:r>
            <a:endParaRPr lang="zh-CN" altLang="en-US" dirty="0">
              <a:solidFill>
                <a:schemeClr val="tx1">
                  <a:lumMod val="75000"/>
                  <a:lumOff val="25000"/>
                </a:schemeClr>
              </a:solidFill>
            </a:endParaRPr>
          </a:p>
        </p:txBody>
      </p:sp>
      <p:sp>
        <p:nvSpPr>
          <p:cNvPr id="11" name="矩形 10"/>
          <p:cNvSpPr/>
          <p:nvPr/>
        </p:nvSpPr>
        <p:spPr>
          <a:xfrm>
            <a:off x="323850" y="1470042"/>
            <a:ext cx="101798"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3850" y="3437837"/>
            <a:ext cx="510651" cy="238801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数据分区的好处</a:t>
            </a:r>
          </a:p>
        </p:txBody>
      </p:sp>
      <p:sp>
        <p:nvSpPr>
          <p:cNvPr id="14" name="椭圆 13"/>
          <p:cNvSpPr/>
          <p:nvPr/>
        </p:nvSpPr>
        <p:spPr>
          <a:xfrm>
            <a:off x="1074232" y="3742940"/>
            <a:ext cx="468648" cy="468648"/>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lumMod val="75000"/>
                    <a:lumOff val="25000"/>
                  </a:schemeClr>
                </a:solidFill>
              </a:rPr>
              <a:t>1</a:t>
            </a:r>
            <a:endParaRPr lang="zh-CN" altLang="en-US" sz="2000" b="1" dirty="0">
              <a:solidFill>
                <a:schemeClr val="tx1">
                  <a:lumMod val="75000"/>
                  <a:lumOff val="25000"/>
                </a:schemeClr>
              </a:solidFill>
            </a:endParaRPr>
          </a:p>
        </p:txBody>
      </p:sp>
      <p:sp>
        <p:nvSpPr>
          <p:cNvPr id="17" name="椭圆 16"/>
          <p:cNvSpPr/>
          <p:nvPr/>
        </p:nvSpPr>
        <p:spPr>
          <a:xfrm>
            <a:off x="1074232" y="5046008"/>
            <a:ext cx="468648" cy="468648"/>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lumMod val="75000"/>
                    <a:lumOff val="25000"/>
                  </a:schemeClr>
                </a:solidFill>
              </a:rPr>
              <a:t>2</a:t>
            </a:r>
            <a:endParaRPr lang="zh-CN" altLang="en-US" sz="2000" b="1" dirty="0">
              <a:solidFill>
                <a:schemeClr val="tx1">
                  <a:lumMod val="75000"/>
                  <a:lumOff val="25000"/>
                </a:schemeClr>
              </a:solidFill>
            </a:endParaRPr>
          </a:p>
        </p:txBody>
      </p:sp>
    </p:spTree>
    <p:extLst>
      <p:ext uri="{BB962C8B-B14F-4D97-AF65-F5344CB8AC3E}">
        <p14:creationId xmlns:p14="http://schemas.microsoft.com/office/powerpoint/2010/main" val="135093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13</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1415772" cy="461665"/>
          </a:xfrm>
          <a:prstGeom prst="rect">
            <a:avLst/>
          </a:prstGeom>
          <a:noFill/>
        </p:spPr>
        <p:txBody>
          <a:bodyPr wrap="none" rtlCol="0">
            <a:spAutoFit/>
          </a:bodyPr>
          <a:lstStyle/>
          <a:p>
            <a:r>
              <a:rPr lang="zh-CN" altLang="en-US" sz="2400" b="1" dirty="0">
                <a:solidFill>
                  <a:schemeClr val="accent6"/>
                </a:solidFill>
              </a:rPr>
              <a:t>数据备份</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Picture 2" descr="t35"/>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984" y="1900902"/>
            <a:ext cx="4469697" cy="373995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965700" y="1874458"/>
            <a:ext cx="3848100" cy="923330"/>
          </a:xfrm>
          <a:prstGeom prst="rect">
            <a:avLst/>
          </a:prstGeom>
          <a:solidFill>
            <a:schemeClr val="bg1">
              <a:lumMod val="85000"/>
            </a:schemeClr>
          </a:solidFill>
        </p:spPr>
        <p:txBody>
          <a:bodyPr wrap="square">
            <a:spAutoFit/>
          </a:bodyPr>
          <a:lstStyle/>
          <a:p>
            <a:r>
              <a:rPr lang="zh-CN" altLang="en-US" dirty="0">
                <a:solidFill>
                  <a:schemeClr val="tx1">
                    <a:lumMod val="75000"/>
                    <a:lumOff val="25000"/>
                  </a:schemeClr>
                </a:solidFill>
              </a:rPr>
              <a:t>在</a:t>
            </a:r>
            <a:r>
              <a:rPr lang="en-US" altLang="zh-CN" dirty="0">
                <a:solidFill>
                  <a:schemeClr val="tx1">
                    <a:lumMod val="75000"/>
                    <a:lumOff val="25000"/>
                  </a:schemeClr>
                </a:solidFill>
              </a:rPr>
              <a:t>Dynamo</a:t>
            </a:r>
            <a:r>
              <a:rPr lang="zh-CN" altLang="en-US" dirty="0">
                <a:solidFill>
                  <a:schemeClr val="tx1">
                    <a:lumMod val="75000"/>
                    <a:lumOff val="25000"/>
                  </a:schemeClr>
                </a:solidFill>
              </a:rPr>
              <a:t>中，每个数据的副本备份存储在哈希环顺时针方向上该数据所在虚拟节点的后继节点中。</a:t>
            </a:r>
          </a:p>
        </p:txBody>
      </p:sp>
      <p:sp>
        <p:nvSpPr>
          <p:cNvPr id="9" name="矩形 8"/>
          <p:cNvSpPr/>
          <p:nvPr/>
        </p:nvSpPr>
        <p:spPr>
          <a:xfrm>
            <a:off x="4965700" y="2951779"/>
            <a:ext cx="3878136" cy="646331"/>
          </a:xfrm>
          <a:prstGeom prst="rect">
            <a:avLst/>
          </a:prstGeom>
          <a:solidFill>
            <a:schemeClr val="bg1">
              <a:lumMod val="85000"/>
            </a:schemeClr>
          </a:solidFill>
        </p:spPr>
        <p:txBody>
          <a:bodyPr wrap="square">
            <a:spAutoFit/>
          </a:bodyPr>
          <a:lstStyle/>
          <a:p>
            <a:r>
              <a:rPr lang="zh-CN" altLang="en-US" dirty="0">
                <a:solidFill>
                  <a:schemeClr val="tx1">
                    <a:lumMod val="75000"/>
                    <a:lumOff val="25000"/>
                  </a:schemeClr>
                </a:solidFill>
              </a:rPr>
              <a:t>数据备份在存储数据的同时进行，会使每次写操作的延时变长。</a:t>
            </a:r>
          </a:p>
        </p:txBody>
      </p:sp>
      <p:sp>
        <p:nvSpPr>
          <p:cNvPr id="10" name="矩形 9"/>
          <p:cNvSpPr/>
          <p:nvPr/>
        </p:nvSpPr>
        <p:spPr>
          <a:xfrm>
            <a:off x="4965700" y="3752101"/>
            <a:ext cx="3848100" cy="923330"/>
          </a:xfrm>
          <a:prstGeom prst="rect">
            <a:avLst/>
          </a:prstGeom>
          <a:solidFill>
            <a:schemeClr val="bg1">
              <a:lumMod val="85000"/>
            </a:schemeClr>
          </a:solidFill>
        </p:spPr>
        <p:txBody>
          <a:bodyPr wrap="square">
            <a:spAutoFit/>
          </a:bodyPr>
          <a:lstStyle/>
          <a:p>
            <a:r>
              <a:rPr lang="en-US" altLang="zh-CN" dirty="0">
                <a:solidFill>
                  <a:schemeClr val="tx1">
                    <a:lumMod val="75000"/>
                    <a:lumOff val="25000"/>
                  </a:schemeClr>
                </a:solidFill>
              </a:rPr>
              <a:t>Dynamo</a:t>
            </a:r>
            <a:r>
              <a:rPr lang="zh-CN" altLang="en-US" dirty="0">
                <a:solidFill>
                  <a:schemeClr val="tx1">
                    <a:lumMod val="75000"/>
                    <a:lumOff val="25000"/>
                  </a:schemeClr>
                </a:solidFill>
              </a:rPr>
              <a:t>中对写操作进行了优化，保证一个副本必须写入硬盘，其他副本只要写入节点的内存即返回写成功。</a:t>
            </a:r>
          </a:p>
        </p:txBody>
      </p:sp>
      <p:sp>
        <p:nvSpPr>
          <p:cNvPr id="11" name="矩形 10"/>
          <p:cNvSpPr/>
          <p:nvPr/>
        </p:nvSpPr>
        <p:spPr>
          <a:xfrm>
            <a:off x="4965700" y="4829421"/>
            <a:ext cx="3848100" cy="923330"/>
          </a:xfrm>
          <a:prstGeom prst="rect">
            <a:avLst/>
          </a:prstGeom>
          <a:solidFill>
            <a:schemeClr val="bg1">
              <a:lumMod val="85000"/>
            </a:schemeClr>
          </a:solidFill>
        </p:spPr>
        <p:txBody>
          <a:bodyPr wrap="square">
            <a:spAutoFit/>
          </a:bodyPr>
          <a:lstStyle/>
          <a:p>
            <a:r>
              <a:rPr lang="zh-CN" altLang="en-US" dirty="0">
                <a:solidFill>
                  <a:schemeClr val="tx1">
                    <a:lumMod val="75000"/>
                    <a:lumOff val="25000"/>
                  </a:schemeClr>
                </a:solidFill>
              </a:rPr>
              <a:t>每个虚拟节点上实际存储了分配给它以及分配它的前</a:t>
            </a:r>
            <a:r>
              <a:rPr lang="en-US" altLang="zh-CN" dirty="0">
                <a:solidFill>
                  <a:schemeClr val="tx1">
                    <a:lumMod val="75000"/>
                    <a:lumOff val="25000"/>
                  </a:schemeClr>
                </a:solidFill>
              </a:rPr>
              <a:t>N-1</a:t>
            </a:r>
            <a:r>
              <a:rPr lang="zh-CN" altLang="en-US" dirty="0">
                <a:solidFill>
                  <a:schemeClr val="tx1">
                    <a:lumMod val="75000"/>
                    <a:lumOff val="25000"/>
                  </a:schemeClr>
                </a:solidFill>
              </a:rPr>
              <a:t>个前驱虚拟节点的数据。</a:t>
            </a:r>
          </a:p>
        </p:txBody>
      </p:sp>
    </p:spTree>
    <p:extLst>
      <p:ext uri="{BB962C8B-B14F-4D97-AF65-F5344CB8AC3E}">
        <p14:creationId xmlns:p14="http://schemas.microsoft.com/office/powerpoint/2010/main" val="55691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14</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031325" cy="461665"/>
          </a:xfrm>
          <a:prstGeom prst="rect">
            <a:avLst/>
          </a:prstGeom>
          <a:noFill/>
        </p:spPr>
        <p:txBody>
          <a:bodyPr wrap="none" rtlCol="0">
            <a:spAutoFit/>
          </a:bodyPr>
          <a:lstStyle/>
          <a:p>
            <a:r>
              <a:rPr lang="zh-CN" altLang="en-US" sz="2400" b="1" dirty="0">
                <a:solidFill>
                  <a:schemeClr val="accent6"/>
                </a:solidFill>
              </a:rPr>
              <a:t>数据冲突问题</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590890" y="4204662"/>
            <a:ext cx="7905410" cy="759182"/>
          </a:xfrm>
          <a:prstGeom prst="rect">
            <a:avLst/>
          </a:prstGeom>
          <a:solidFill>
            <a:schemeClr val="bg1"/>
          </a:solidFill>
          <a:ln>
            <a:solidFill>
              <a:schemeClr val="bg1">
                <a:lumMod val="65000"/>
              </a:schemeClr>
            </a:solidFill>
          </a:ln>
        </p:spPr>
        <p:txBody>
          <a:bodyPr wrap="square">
            <a:spAutoFit/>
          </a:bodyPr>
          <a:lstStyle/>
          <a:p>
            <a:pPr>
              <a:lnSpc>
                <a:spcPts val="2600"/>
              </a:lnSpc>
            </a:pPr>
            <a:r>
              <a:rPr lang="en-US" altLang="zh-CN" dirty="0" smtClean="0"/>
              <a:t>Dynamo</a:t>
            </a:r>
            <a:r>
              <a:rPr lang="zh-CN" altLang="en-US" dirty="0" smtClean="0"/>
              <a:t>选择</a:t>
            </a:r>
            <a:r>
              <a:rPr lang="zh-CN" altLang="en-US" dirty="0"/>
              <a:t>通过</a:t>
            </a:r>
            <a:r>
              <a:rPr lang="zh-CN" altLang="en-US" b="1" dirty="0">
                <a:solidFill>
                  <a:schemeClr val="accent6"/>
                </a:solidFill>
              </a:rPr>
              <a:t>牺牲一致性</a:t>
            </a:r>
            <a:r>
              <a:rPr lang="zh-CN" altLang="en-US" dirty="0"/>
              <a:t>来保证系统的</a:t>
            </a:r>
            <a:r>
              <a:rPr lang="zh-CN" altLang="en-US" b="1" dirty="0">
                <a:solidFill>
                  <a:schemeClr val="accent6"/>
                </a:solidFill>
              </a:rPr>
              <a:t>可靠性</a:t>
            </a:r>
            <a:r>
              <a:rPr lang="zh-CN" altLang="en-US" dirty="0"/>
              <a:t>和</a:t>
            </a:r>
            <a:r>
              <a:rPr lang="zh-CN" altLang="en-US" b="1" dirty="0" smtClean="0">
                <a:solidFill>
                  <a:schemeClr val="accent6"/>
                </a:solidFill>
              </a:rPr>
              <a:t>可用性</a:t>
            </a:r>
            <a:r>
              <a:rPr lang="zh-CN" altLang="en-US" dirty="0" smtClean="0"/>
              <a:t>，没有</a:t>
            </a:r>
            <a:r>
              <a:rPr lang="zh-CN" altLang="en-US" dirty="0"/>
              <a:t>采用</a:t>
            </a:r>
            <a:r>
              <a:rPr lang="zh-CN" altLang="en-US" b="1" dirty="0">
                <a:solidFill>
                  <a:schemeClr val="accent6"/>
                </a:solidFill>
              </a:rPr>
              <a:t>强一致性</a:t>
            </a:r>
            <a:r>
              <a:rPr lang="zh-CN" altLang="en-US" b="1" dirty="0" smtClean="0">
                <a:solidFill>
                  <a:schemeClr val="accent6"/>
                </a:solidFill>
              </a:rPr>
              <a:t>模型</a:t>
            </a:r>
            <a:r>
              <a:rPr lang="zh-CN" altLang="en-US" dirty="0" smtClean="0"/>
              <a:t>而</a:t>
            </a:r>
            <a:r>
              <a:rPr lang="zh-CN" altLang="en-US" dirty="0"/>
              <a:t>采用了</a:t>
            </a:r>
            <a:r>
              <a:rPr lang="zh-CN" altLang="en-US" b="1" dirty="0">
                <a:solidFill>
                  <a:schemeClr val="accent6"/>
                </a:solidFill>
              </a:rPr>
              <a:t>最终一致性</a:t>
            </a:r>
            <a:r>
              <a:rPr lang="zh-CN" altLang="en-US" b="1" dirty="0" smtClean="0">
                <a:solidFill>
                  <a:schemeClr val="accent6"/>
                </a:solidFill>
              </a:rPr>
              <a:t>模型</a:t>
            </a:r>
            <a:r>
              <a:rPr lang="zh-CN" altLang="en-US" b="1" dirty="0" smtClean="0"/>
              <a:t>。</a:t>
            </a:r>
            <a:endParaRPr lang="zh-CN" altLang="en-US" b="1" dirty="0"/>
          </a:p>
        </p:txBody>
      </p:sp>
      <p:grpSp>
        <p:nvGrpSpPr>
          <p:cNvPr id="19" name="组合 18"/>
          <p:cNvGrpSpPr/>
          <p:nvPr/>
        </p:nvGrpSpPr>
        <p:grpSpPr>
          <a:xfrm>
            <a:off x="1181100" y="1456791"/>
            <a:ext cx="6718300" cy="2538887"/>
            <a:chOff x="1181100" y="1456791"/>
            <a:chExt cx="6718300" cy="2538887"/>
          </a:xfrm>
        </p:grpSpPr>
        <p:sp>
          <p:nvSpPr>
            <p:cNvPr id="18" name="矩形 17"/>
            <p:cNvSpPr/>
            <p:nvPr/>
          </p:nvSpPr>
          <p:spPr>
            <a:xfrm>
              <a:off x="1181100" y="1665775"/>
              <a:ext cx="6718300" cy="2329903"/>
            </a:xfrm>
            <a:prstGeom prst="rect">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548845" y="1962812"/>
              <a:ext cx="1759131" cy="1759131"/>
              <a:chOff x="1548845" y="1520098"/>
              <a:chExt cx="1759131" cy="1759131"/>
            </a:xfrm>
          </p:grpSpPr>
          <p:sp>
            <p:nvSpPr>
              <p:cNvPr id="7" name="矩形 6"/>
              <p:cNvSpPr/>
              <p:nvPr/>
            </p:nvSpPr>
            <p:spPr>
              <a:xfrm>
                <a:off x="1548845" y="1520098"/>
                <a:ext cx="1759131" cy="17591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73336" y="2076497"/>
                <a:ext cx="1710147" cy="738664"/>
              </a:xfrm>
              <a:prstGeom prst="rect">
                <a:avLst/>
              </a:prstGeom>
            </p:spPr>
            <p:txBody>
              <a:bodyPr wrap="none">
                <a:spAutoFit/>
              </a:bodyPr>
              <a:lstStyle/>
              <a:p>
                <a:pPr algn="ctr"/>
                <a:r>
                  <a:rPr lang="zh-CN" altLang="en-US" sz="2400" b="1" dirty="0" smtClean="0">
                    <a:solidFill>
                      <a:schemeClr val="bg1"/>
                    </a:solidFill>
                  </a:rPr>
                  <a:t>可靠性</a:t>
                </a:r>
                <a:endParaRPr lang="en-US" altLang="zh-CN" sz="2400" b="1" dirty="0" smtClean="0">
                  <a:solidFill>
                    <a:schemeClr val="bg1"/>
                  </a:solidFill>
                </a:endParaRPr>
              </a:p>
              <a:p>
                <a:pPr algn="ctr"/>
                <a:r>
                  <a:rPr lang="zh-CN" altLang="en-US" dirty="0" smtClean="0">
                    <a:solidFill>
                      <a:schemeClr val="bg1"/>
                    </a:solidFill>
                  </a:rPr>
                  <a:t>（</a:t>
                </a:r>
                <a:r>
                  <a:rPr lang="en-US" altLang="zh-CN" dirty="0">
                    <a:solidFill>
                      <a:schemeClr val="bg1"/>
                    </a:solidFill>
                  </a:rPr>
                  <a:t>Reliability</a:t>
                </a:r>
                <a:r>
                  <a:rPr lang="zh-CN" altLang="en-US" dirty="0">
                    <a:solidFill>
                      <a:schemeClr val="bg1"/>
                    </a:solidFill>
                  </a:rPr>
                  <a:t>）</a:t>
                </a:r>
              </a:p>
            </p:txBody>
          </p:sp>
        </p:grpSp>
        <p:grpSp>
          <p:nvGrpSpPr>
            <p:cNvPr id="15" name="组合 14"/>
            <p:cNvGrpSpPr/>
            <p:nvPr/>
          </p:nvGrpSpPr>
          <p:grpSpPr>
            <a:xfrm>
              <a:off x="3668094" y="1962812"/>
              <a:ext cx="1837298" cy="1759131"/>
              <a:chOff x="3668094" y="1520098"/>
              <a:chExt cx="1837298" cy="1759131"/>
            </a:xfrm>
          </p:grpSpPr>
          <p:sp>
            <p:nvSpPr>
              <p:cNvPr id="9" name="矩形 8"/>
              <p:cNvSpPr/>
              <p:nvPr/>
            </p:nvSpPr>
            <p:spPr>
              <a:xfrm>
                <a:off x="3707178" y="1520098"/>
                <a:ext cx="1759131" cy="17591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68094" y="2076497"/>
                <a:ext cx="1837298" cy="738664"/>
              </a:xfrm>
              <a:prstGeom prst="rect">
                <a:avLst/>
              </a:prstGeom>
            </p:spPr>
            <p:txBody>
              <a:bodyPr wrap="none">
                <a:spAutoFit/>
              </a:bodyPr>
              <a:lstStyle/>
              <a:p>
                <a:pPr algn="ctr"/>
                <a:r>
                  <a:rPr lang="zh-CN" altLang="en-US" sz="2400" b="1" dirty="0" smtClean="0">
                    <a:solidFill>
                      <a:schemeClr val="bg1"/>
                    </a:solidFill>
                  </a:rPr>
                  <a:t>可用性</a:t>
                </a:r>
                <a:endParaRPr lang="en-US" altLang="zh-CN" sz="2400" b="1" dirty="0" smtClean="0">
                  <a:solidFill>
                    <a:schemeClr val="bg1"/>
                  </a:solidFill>
                </a:endParaRPr>
              </a:p>
              <a:p>
                <a:pPr algn="ctr"/>
                <a:r>
                  <a:rPr lang="zh-CN" altLang="en-US" dirty="0" smtClean="0">
                    <a:solidFill>
                      <a:schemeClr val="bg1"/>
                    </a:solidFill>
                  </a:rPr>
                  <a:t>（</a:t>
                </a:r>
                <a:r>
                  <a:rPr lang="en-US" altLang="zh-CN" dirty="0">
                    <a:solidFill>
                      <a:schemeClr val="bg1"/>
                    </a:solidFill>
                  </a:rPr>
                  <a:t>Availability</a:t>
                </a:r>
                <a:r>
                  <a:rPr lang="zh-CN" altLang="en-US" dirty="0">
                    <a:solidFill>
                      <a:schemeClr val="bg1"/>
                    </a:solidFill>
                  </a:rPr>
                  <a:t>）</a:t>
                </a:r>
              </a:p>
            </p:txBody>
          </p:sp>
        </p:grpSp>
        <p:grpSp>
          <p:nvGrpSpPr>
            <p:cNvPr id="16" name="组合 15"/>
            <p:cNvGrpSpPr/>
            <p:nvPr/>
          </p:nvGrpSpPr>
          <p:grpSpPr>
            <a:xfrm>
              <a:off x="5764038" y="1962812"/>
              <a:ext cx="1962076" cy="1759131"/>
              <a:chOff x="5764038" y="1520098"/>
              <a:chExt cx="1962076" cy="1759131"/>
            </a:xfrm>
          </p:grpSpPr>
          <p:sp>
            <p:nvSpPr>
              <p:cNvPr id="11" name="矩形 10"/>
              <p:cNvSpPr/>
              <p:nvPr/>
            </p:nvSpPr>
            <p:spPr>
              <a:xfrm>
                <a:off x="5865511" y="1520098"/>
                <a:ext cx="1759131" cy="17591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64038" y="2076497"/>
                <a:ext cx="1962076" cy="738664"/>
              </a:xfrm>
              <a:prstGeom prst="rect">
                <a:avLst/>
              </a:prstGeom>
            </p:spPr>
            <p:txBody>
              <a:bodyPr wrap="none">
                <a:spAutoFit/>
              </a:bodyPr>
              <a:lstStyle/>
              <a:p>
                <a:pPr algn="ctr"/>
                <a:r>
                  <a:rPr lang="zh-CN" altLang="en-US" sz="2400" b="1" dirty="0" smtClean="0">
                    <a:solidFill>
                      <a:schemeClr val="bg1"/>
                    </a:solidFill>
                  </a:rPr>
                  <a:t>一致性</a:t>
                </a:r>
                <a:endParaRPr lang="en-US" altLang="zh-CN" sz="2400" b="1" dirty="0" smtClean="0">
                  <a:solidFill>
                    <a:schemeClr val="bg1"/>
                  </a:solidFill>
                </a:endParaRPr>
              </a:p>
              <a:p>
                <a:pPr algn="ctr"/>
                <a:r>
                  <a:rPr lang="zh-CN" altLang="en-US" dirty="0" smtClean="0">
                    <a:solidFill>
                      <a:schemeClr val="bg1"/>
                    </a:solidFill>
                  </a:rPr>
                  <a:t>（</a:t>
                </a:r>
                <a:r>
                  <a:rPr lang="en-US" altLang="zh-CN" dirty="0">
                    <a:solidFill>
                      <a:schemeClr val="bg1"/>
                    </a:solidFill>
                  </a:rPr>
                  <a:t>Consistency</a:t>
                </a:r>
                <a:r>
                  <a:rPr lang="zh-CN" altLang="en-US" dirty="0">
                    <a:solidFill>
                      <a:schemeClr val="bg1"/>
                    </a:solidFill>
                  </a:rPr>
                  <a:t>）</a:t>
                </a:r>
              </a:p>
            </p:txBody>
          </p:sp>
        </p:grpSp>
        <p:sp>
          <p:nvSpPr>
            <p:cNvPr id="17" name="矩形 16"/>
            <p:cNvSpPr/>
            <p:nvPr/>
          </p:nvSpPr>
          <p:spPr>
            <a:xfrm>
              <a:off x="2402285" y="1456791"/>
              <a:ext cx="4108817" cy="369332"/>
            </a:xfrm>
            <a:prstGeom prst="rect">
              <a:avLst/>
            </a:prstGeom>
            <a:solidFill>
              <a:schemeClr val="bg1">
                <a:lumMod val="85000"/>
              </a:schemeClr>
            </a:solidFill>
          </p:spPr>
          <p:txBody>
            <a:bodyPr wrap="none">
              <a:spAutoFit/>
            </a:bodyPr>
            <a:lstStyle/>
            <a:p>
              <a:r>
                <a:rPr lang="zh-CN" altLang="en-US" dirty="0"/>
                <a:t>分布式系统架构中</a:t>
              </a:r>
              <a:r>
                <a:rPr lang="zh-CN" altLang="en-US" dirty="0" smtClean="0"/>
                <a:t>通常考虑</a:t>
              </a:r>
              <a:r>
                <a:rPr lang="zh-CN" altLang="en-US" dirty="0"/>
                <a:t>的</a:t>
              </a:r>
              <a:r>
                <a:rPr lang="zh-CN" altLang="en-US" dirty="0" smtClean="0"/>
                <a:t>三</a:t>
              </a:r>
              <a:r>
                <a:rPr lang="zh-CN" altLang="en-US" dirty="0"/>
                <a:t>个因素</a:t>
              </a:r>
            </a:p>
          </p:txBody>
        </p:sp>
      </p:grpSp>
      <p:sp>
        <p:nvSpPr>
          <p:cNvPr id="20" name="矩形 19"/>
          <p:cNvSpPr/>
          <p:nvPr/>
        </p:nvSpPr>
        <p:spPr>
          <a:xfrm>
            <a:off x="590890" y="5087499"/>
            <a:ext cx="7905410" cy="759182"/>
          </a:xfrm>
          <a:prstGeom prst="rect">
            <a:avLst/>
          </a:prstGeom>
          <a:solidFill>
            <a:schemeClr val="bg1"/>
          </a:solidFill>
          <a:ln>
            <a:solidFill>
              <a:schemeClr val="bg1">
                <a:lumMod val="65000"/>
              </a:schemeClr>
            </a:solidFill>
          </a:ln>
        </p:spPr>
        <p:txBody>
          <a:bodyPr wrap="square">
            <a:spAutoFit/>
          </a:bodyPr>
          <a:lstStyle/>
          <a:p>
            <a:pPr>
              <a:lnSpc>
                <a:spcPts val="2600"/>
              </a:lnSpc>
            </a:pPr>
            <a:r>
              <a:rPr lang="zh-CN" altLang="en-US" dirty="0"/>
              <a:t>由于</a:t>
            </a:r>
            <a:r>
              <a:rPr lang="en-US" altLang="zh-CN" dirty="0"/>
              <a:t>Dynamo</a:t>
            </a:r>
            <a:r>
              <a:rPr lang="zh-CN" altLang="en-US" dirty="0"/>
              <a:t>中可能出现同一个数据被</a:t>
            </a:r>
            <a:r>
              <a:rPr lang="zh-CN" altLang="en-US" b="1" dirty="0">
                <a:solidFill>
                  <a:schemeClr val="accent6"/>
                </a:solidFill>
              </a:rPr>
              <a:t>多个节点同时更新</a:t>
            </a:r>
            <a:r>
              <a:rPr lang="zh-CN" altLang="en-US" dirty="0"/>
              <a:t>的情况，且无法保证数据副本的</a:t>
            </a:r>
            <a:r>
              <a:rPr lang="zh-CN" altLang="en-US" b="1" dirty="0">
                <a:solidFill>
                  <a:schemeClr val="accent6"/>
                </a:solidFill>
              </a:rPr>
              <a:t>更新顺序</a:t>
            </a:r>
            <a:r>
              <a:rPr lang="zh-CN" altLang="en-US" dirty="0"/>
              <a:t>，这有可能会</a:t>
            </a:r>
            <a:r>
              <a:rPr lang="zh-CN" altLang="en-US" b="1" dirty="0">
                <a:solidFill>
                  <a:schemeClr val="accent6"/>
                </a:solidFill>
              </a:rPr>
              <a:t>导致数据冲突</a:t>
            </a:r>
            <a:r>
              <a:rPr lang="zh-CN" altLang="en-US" dirty="0"/>
              <a:t>。</a:t>
            </a:r>
          </a:p>
        </p:txBody>
      </p:sp>
    </p:spTree>
    <p:extLst>
      <p:ext uri="{BB962C8B-B14F-4D97-AF65-F5344CB8AC3E}">
        <p14:creationId xmlns:p14="http://schemas.microsoft.com/office/powerpoint/2010/main" val="401866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223000"/>
            <a:ext cx="2133600" cy="365125"/>
          </a:xfrm>
        </p:spPr>
        <p:txBody>
          <a:bodyPr/>
          <a:lstStyle/>
          <a:p>
            <a:fld id="{CF730C6D-5BB4-4F63-9D16-9EBF769D35DB}" type="slidenum">
              <a:rPr lang="zh-CN" altLang="en-US" smtClean="0"/>
              <a:pPr/>
              <a:t>15</a:t>
            </a:fld>
            <a:endParaRPr lang="zh-CN" altLang="en-US" dirty="0"/>
          </a:p>
        </p:txBody>
      </p:sp>
      <p:sp>
        <p:nvSpPr>
          <p:cNvPr id="3" name="矩形 2"/>
          <p:cNvSpPr/>
          <p:nvPr/>
        </p:nvSpPr>
        <p:spPr>
          <a:xfrm>
            <a:off x="2579385" y="2682359"/>
            <a:ext cx="3985230" cy="1692771"/>
          </a:xfrm>
          <a:prstGeom prst="rect">
            <a:avLst/>
          </a:prstGeom>
        </p:spPr>
        <p:txBody>
          <a:bodyPr wrap="square">
            <a:spAutoFit/>
          </a:bodyPr>
          <a:lstStyle/>
          <a:p>
            <a:pPr algn="dist"/>
            <a:r>
              <a:rPr lang="zh-CN" altLang="en-US" sz="4400" dirty="0" smtClean="0">
                <a:solidFill>
                  <a:schemeClr val="bg1"/>
                </a:solidFill>
              </a:rPr>
              <a:t>数据冲突问题</a:t>
            </a:r>
            <a:endParaRPr lang="en-US" altLang="zh-CN" sz="4400" dirty="0" smtClean="0">
              <a:solidFill>
                <a:schemeClr val="bg1"/>
              </a:solidFill>
            </a:endParaRPr>
          </a:p>
          <a:p>
            <a:pPr algn="dist"/>
            <a:r>
              <a:rPr lang="zh-CN" altLang="en-US" sz="6000" b="1" dirty="0" smtClean="0">
                <a:solidFill>
                  <a:schemeClr val="bg1"/>
                </a:solidFill>
              </a:rPr>
              <a:t>如何解决</a:t>
            </a:r>
            <a:endParaRPr lang="zh-CN" altLang="en-US" sz="6000" b="1" dirty="0">
              <a:solidFill>
                <a:schemeClr val="bg1"/>
              </a:solidFill>
            </a:endParaRPr>
          </a:p>
        </p:txBody>
      </p:sp>
      <p:sp>
        <p:nvSpPr>
          <p:cNvPr id="4" name="矩形 3"/>
          <p:cNvSpPr/>
          <p:nvPr/>
        </p:nvSpPr>
        <p:spPr>
          <a:xfrm>
            <a:off x="2333625" y="2505075"/>
            <a:ext cx="4514850" cy="200025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41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352071" y="3518263"/>
            <a:ext cx="2170648" cy="3570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16</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4352071" y="2993152"/>
            <a:ext cx="4310978" cy="2585323"/>
          </a:xfrm>
          <a:prstGeom prst="rect">
            <a:avLst/>
          </a:prstGeom>
        </p:spPr>
        <p:txBody>
          <a:bodyPr wrap="square">
            <a:spAutoFit/>
          </a:bodyPr>
          <a:lstStyle/>
          <a:p>
            <a:pPr>
              <a:lnSpc>
                <a:spcPct val="150000"/>
              </a:lnSpc>
            </a:pPr>
            <a:r>
              <a:rPr lang="en-US" altLang="zh-CN" dirty="0" smtClean="0">
                <a:solidFill>
                  <a:schemeClr val="tx1">
                    <a:lumMod val="75000"/>
                    <a:lumOff val="25000"/>
                  </a:schemeClr>
                </a:solidFill>
              </a:rPr>
              <a:t>Dynamo</a:t>
            </a:r>
            <a:r>
              <a:rPr lang="zh-CN" altLang="en-US" dirty="0">
                <a:solidFill>
                  <a:schemeClr val="tx1">
                    <a:lumMod val="75000"/>
                    <a:lumOff val="25000"/>
                  </a:schemeClr>
                </a:solidFill>
              </a:rPr>
              <a:t>中的向量时钟</a:t>
            </a:r>
            <a:r>
              <a:rPr lang="zh-CN" altLang="en-US" dirty="0" smtClean="0">
                <a:solidFill>
                  <a:schemeClr val="tx1">
                    <a:lumMod val="75000"/>
                    <a:lumOff val="25000"/>
                  </a:schemeClr>
                </a:solidFill>
              </a:rPr>
              <a:t>通过</a:t>
            </a:r>
            <a:endParaRPr lang="en-US" altLang="zh-CN" dirty="0" smtClean="0">
              <a:solidFill>
                <a:schemeClr val="tx1">
                  <a:lumMod val="75000"/>
                  <a:lumOff val="25000"/>
                </a:schemeClr>
              </a:solidFill>
            </a:endParaRPr>
          </a:p>
          <a:p>
            <a:pPr>
              <a:lnSpc>
                <a:spcPct val="150000"/>
              </a:lnSpc>
            </a:pPr>
            <a:r>
              <a:rPr lang="en-US" altLang="zh-CN" dirty="0" smtClean="0">
                <a:solidFill>
                  <a:schemeClr val="bg1"/>
                </a:solidFill>
              </a:rPr>
              <a:t>[</a:t>
            </a:r>
            <a:r>
              <a:rPr lang="en-US" altLang="zh-CN" dirty="0">
                <a:solidFill>
                  <a:schemeClr val="bg1"/>
                </a:solidFill>
              </a:rPr>
              <a:t>node, counter</a:t>
            </a:r>
            <a:r>
              <a:rPr lang="en-US" altLang="zh-CN" dirty="0" smtClean="0">
                <a:solidFill>
                  <a:schemeClr val="bg1"/>
                </a:solidFill>
              </a:rPr>
              <a:t>] </a:t>
            </a:r>
            <a:r>
              <a:rPr lang="zh-CN" altLang="en-US" dirty="0" smtClean="0">
                <a:solidFill>
                  <a:schemeClr val="bg1"/>
                </a:solidFill>
              </a:rPr>
              <a:t>对  </a:t>
            </a:r>
            <a:r>
              <a:rPr lang="zh-CN" altLang="en-US" dirty="0" smtClean="0">
                <a:solidFill>
                  <a:schemeClr val="tx1">
                    <a:lumMod val="75000"/>
                    <a:lumOff val="25000"/>
                  </a:schemeClr>
                </a:solidFill>
              </a:rPr>
              <a:t>来</a:t>
            </a:r>
            <a:r>
              <a:rPr lang="zh-CN" altLang="en-US" dirty="0">
                <a:solidFill>
                  <a:schemeClr val="tx1">
                    <a:lumMod val="75000"/>
                    <a:lumOff val="25000"/>
                  </a:schemeClr>
                </a:solidFill>
              </a:rPr>
              <a:t>表示</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ct val="150000"/>
              </a:lnSpc>
            </a:pPr>
            <a:endParaRPr lang="en-US" altLang="zh-CN" dirty="0" smtClean="0">
              <a:solidFill>
                <a:schemeClr val="tx1">
                  <a:lumMod val="75000"/>
                  <a:lumOff val="25000"/>
                </a:schemeClr>
              </a:solidFill>
            </a:endParaRPr>
          </a:p>
          <a:p>
            <a:pPr>
              <a:lnSpc>
                <a:spcPct val="150000"/>
              </a:lnSpc>
            </a:pPr>
            <a:r>
              <a:rPr lang="en-US" altLang="zh-CN" b="1" dirty="0" smtClean="0">
                <a:solidFill>
                  <a:schemeClr val="accent6"/>
                </a:solidFill>
              </a:rPr>
              <a:t>node</a:t>
            </a:r>
            <a:r>
              <a:rPr lang="zh-CN" altLang="en-US" dirty="0">
                <a:solidFill>
                  <a:schemeClr val="tx1">
                    <a:lumMod val="75000"/>
                    <a:lumOff val="25000"/>
                  </a:schemeClr>
                </a:solidFill>
              </a:rPr>
              <a:t>表示</a:t>
            </a:r>
            <a:r>
              <a:rPr lang="zh-CN" altLang="en-US" b="1" dirty="0">
                <a:solidFill>
                  <a:schemeClr val="accent6"/>
                </a:solidFill>
              </a:rPr>
              <a:t>操作</a:t>
            </a:r>
            <a:r>
              <a:rPr lang="zh-CN" altLang="en-US" b="1" dirty="0" smtClean="0">
                <a:solidFill>
                  <a:schemeClr val="accent6"/>
                </a:solidFill>
              </a:rPr>
              <a:t>节点</a:t>
            </a:r>
            <a:endParaRPr lang="en-US" altLang="zh-CN" b="1" dirty="0" smtClean="0">
              <a:solidFill>
                <a:schemeClr val="accent6"/>
              </a:solidFill>
            </a:endParaRPr>
          </a:p>
          <a:p>
            <a:pPr>
              <a:lnSpc>
                <a:spcPct val="150000"/>
              </a:lnSpc>
            </a:pPr>
            <a:r>
              <a:rPr lang="en-US" altLang="zh-CN" b="1" dirty="0" smtClean="0">
                <a:solidFill>
                  <a:schemeClr val="accent6"/>
                </a:solidFill>
              </a:rPr>
              <a:t>counter</a:t>
            </a:r>
            <a:r>
              <a:rPr lang="zh-CN" altLang="en-US" dirty="0">
                <a:solidFill>
                  <a:schemeClr val="tx1">
                    <a:lumMod val="75000"/>
                    <a:lumOff val="25000"/>
                  </a:schemeClr>
                </a:solidFill>
              </a:rPr>
              <a:t>是其</a:t>
            </a:r>
            <a:r>
              <a:rPr lang="zh-CN" altLang="en-US" b="1" dirty="0">
                <a:solidFill>
                  <a:schemeClr val="accent6"/>
                </a:solidFill>
              </a:rPr>
              <a:t>对应的计数器</a:t>
            </a:r>
            <a:r>
              <a:rPr lang="zh-CN" altLang="en-US" dirty="0">
                <a:solidFill>
                  <a:schemeClr val="tx1">
                    <a:lumMod val="75000"/>
                    <a:lumOff val="25000"/>
                  </a:schemeClr>
                </a:solidFill>
              </a:rPr>
              <a:t>，</a:t>
            </a:r>
            <a:r>
              <a:rPr lang="zh-CN" altLang="en-US" b="1" dirty="0">
                <a:solidFill>
                  <a:schemeClr val="accent6"/>
                </a:solidFill>
              </a:rPr>
              <a:t>初始值</a:t>
            </a:r>
            <a:r>
              <a:rPr lang="zh-CN" altLang="en-US" b="1" dirty="0" smtClean="0">
                <a:solidFill>
                  <a:schemeClr val="accent6"/>
                </a:solidFill>
              </a:rPr>
              <a:t>为 </a:t>
            </a:r>
            <a:r>
              <a:rPr lang="en-US" altLang="zh-CN" b="1" dirty="0" smtClean="0">
                <a:solidFill>
                  <a:schemeClr val="accent6"/>
                </a:solidFill>
              </a:rPr>
              <a:t>0</a:t>
            </a:r>
            <a:r>
              <a:rPr lang="zh-CN" altLang="en-US" dirty="0" smtClean="0">
                <a:solidFill>
                  <a:schemeClr val="tx1">
                    <a:lumMod val="75000"/>
                    <a:lumOff val="25000"/>
                  </a:schemeClr>
                </a:solidFill>
              </a:rPr>
              <a:t>节点</a:t>
            </a:r>
            <a:r>
              <a:rPr lang="zh-CN" altLang="en-US" dirty="0">
                <a:solidFill>
                  <a:schemeClr val="tx1">
                    <a:lumMod val="75000"/>
                    <a:lumOff val="25000"/>
                  </a:schemeClr>
                </a:solidFill>
              </a:rPr>
              <a:t>每进行一次更新操作则</a:t>
            </a:r>
            <a:r>
              <a:rPr lang="zh-CN" altLang="en-US" b="1" dirty="0">
                <a:solidFill>
                  <a:schemeClr val="accent6"/>
                </a:solidFill>
              </a:rPr>
              <a:t>计数器</a:t>
            </a:r>
            <a:r>
              <a:rPr lang="zh-CN" altLang="en-US" b="1" dirty="0" smtClean="0">
                <a:solidFill>
                  <a:schemeClr val="accent6"/>
                </a:solidFill>
              </a:rPr>
              <a:t>加 </a:t>
            </a:r>
            <a:r>
              <a:rPr lang="en-US" altLang="zh-CN" b="1" dirty="0" smtClean="0">
                <a:solidFill>
                  <a:schemeClr val="accent6"/>
                </a:solidFill>
              </a:rPr>
              <a:t>1</a:t>
            </a:r>
            <a:endParaRPr lang="zh-CN" altLang="en-US" b="1" dirty="0">
              <a:solidFill>
                <a:schemeClr val="accent6"/>
              </a:solidFill>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1" y="1341438"/>
            <a:ext cx="3771798" cy="4513262"/>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04049" y="808059"/>
            <a:ext cx="2031325" cy="461665"/>
          </a:xfrm>
          <a:prstGeom prst="rect">
            <a:avLst/>
          </a:prstGeom>
          <a:noFill/>
        </p:spPr>
        <p:txBody>
          <a:bodyPr wrap="none" rtlCol="0">
            <a:spAutoFit/>
          </a:bodyPr>
          <a:lstStyle/>
          <a:p>
            <a:r>
              <a:rPr lang="zh-CN" altLang="en-US" sz="2400" b="1" dirty="0">
                <a:solidFill>
                  <a:schemeClr val="accent6"/>
                </a:solidFill>
              </a:rPr>
              <a:t>数据冲突问题</a:t>
            </a:r>
          </a:p>
        </p:txBody>
      </p:sp>
      <p:sp>
        <p:nvSpPr>
          <p:cNvPr id="7" name="椭圆 6"/>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4221560" y="1341438"/>
            <a:ext cx="4572000" cy="461665"/>
          </a:xfrm>
          <a:prstGeom prst="rect">
            <a:avLst/>
          </a:prstGeom>
        </p:spPr>
        <p:txBody>
          <a:bodyPr>
            <a:spAutoFit/>
          </a:bodyPr>
          <a:lstStyle/>
          <a:p>
            <a:r>
              <a:rPr lang="en-US" altLang="zh-CN" sz="2400" dirty="0">
                <a:solidFill>
                  <a:schemeClr val="tx1">
                    <a:lumMod val="75000"/>
                    <a:lumOff val="25000"/>
                  </a:schemeClr>
                </a:solidFill>
              </a:rPr>
              <a:t>Dynamo</a:t>
            </a:r>
            <a:r>
              <a:rPr lang="zh-CN" altLang="en-US" sz="2400" dirty="0">
                <a:solidFill>
                  <a:schemeClr val="tx1">
                    <a:lumMod val="75000"/>
                    <a:lumOff val="25000"/>
                  </a:schemeClr>
                </a:solidFill>
              </a:rPr>
              <a:t>中采用</a:t>
            </a:r>
            <a:r>
              <a:rPr lang="zh-CN" altLang="en-US" sz="2400" dirty="0" smtClean="0">
                <a:solidFill>
                  <a:schemeClr val="tx1">
                    <a:lumMod val="75000"/>
                    <a:lumOff val="25000"/>
                  </a:schemeClr>
                </a:solidFill>
              </a:rPr>
              <a:t>了</a:t>
            </a:r>
            <a:r>
              <a:rPr lang="zh-CN" altLang="en-US" sz="2400" b="1" dirty="0" smtClean="0">
                <a:solidFill>
                  <a:schemeClr val="accent6"/>
                </a:solidFill>
              </a:rPr>
              <a:t>向量时钟技术</a:t>
            </a:r>
            <a:endParaRPr lang="en-US" altLang="zh-CN" sz="2400" b="1" dirty="0" smtClean="0">
              <a:solidFill>
                <a:schemeClr val="accent6"/>
              </a:solidFill>
            </a:endParaRPr>
          </a:p>
        </p:txBody>
      </p:sp>
      <p:sp>
        <p:nvSpPr>
          <p:cNvPr id="8" name="矩形 7"/>
          <p:cNvSpPr/>
          <p:nvPr/>
        </p:nvSpPr>
        <p:spPr>
          <a:xfrm>
            <a:off x="6674186" y="1683422"/>
            <a:ext cx="2024978" cy="369332"/>
          </a:xfrm>
          <a:prstGeom prst="rect">
            <a:avLst/>
          </a:prstGeom>
        </p:spPr>
        <p:txBody>
          <a:bodyPr wrap="none">
            <a:spAutoFit/>
          </a:bodyPr>
          <a:lstStyle/>
          <a:p>
            <a:r>
              <a:rPr lang="zh-CN" altLang="en-US" dirty="0">
                <a:solidFill>
                  <a:schemeClr val="accent6"/>
                </a:solidFill>
              </a:rPr>
              <a:t>（</a:t>
            </a:r>
            <a:r>
              <a:rPr lang="en-US" altLang="zh-CN" dirty="0">
                <a:solidFill>
                  <a:schemeClr val="accent6"/>
                </a:solidFill>
              </a:rPr>
              <a:t>Vector Clock</a:t>
            </a:r>
            <a:r>
              <a:rPr lang="zh-CN" altLang="en-US" dirty="0">
                <a:solidFill>
                  <a:schemeClr val="accent6"/>
                </a:solidFill>
              </a:rPr>
              <a:t>）</a:t>
            </a:r>
          </a:p>
        </p:txBody>
      </p:sp>
    </p:spTree>
    <p:extLst>
      <p:ext uri="{BB962C8B-B14F-4D97-AF65-F5344CB8AC3E}">
        <p14:creationId xmlns:p14="http://schemas.microsoft.com/office/powerpoint/2010/main" val="292358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17</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成员资格及错误检测</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98321" y="1453671"/>
            <a:ext cx="8983067" cy="369332"/>
          </a:xfrm>
          <a:prstGeom prst="rect">
            <a:avLst/>
          </a:prstGeom>
        </p:spPr>
        <p:txBody>
          <a:bodyPr wrap="square">
            <a:spAutoFit/>
          </a:bodyPr>
          <a:lstStyle/>
          <a:p>
            <a:r>
              <a:rPr lang="zh-CN" altLang="en-US" dirty="0">
                <a:solidFill>
                  <a:schemeClr val="tx1">
                    <a:lumMod val="75000"/>
                    <a:lumOff val="25000"/>
                  </a:schemeClr>
                </a:solidFill>
              </a:rPr>
              <a:t>由于</a:t>
            </a:r>
            <a:r>
              <a:rPr lang="en-US" altLang="zh-CN" dirty="0">
                <a:solidFill>
                  <a:schemeClr val="tx1">
                    <a:lumMod val="75000"/>
                    <a:lumOff val="25000"/>
                  </a:schemeClr>
                </a:solidFill>
              </a:rPr>
              <a:t>Dynamo</a:t>
            </a:r>
            <a:r>
              <a:rPr lang="zh-CN" altLang="en-US" dirty="0">
                <a:solidFill>
                  <a:schemeClr val="tx1">
                    <a:lumMod val="75000"/>
                    <a:lumOff val="25000"/>
                  </a:schemeClr>
                </a:solidFill>
              </a:rPr>
              <a:t>采用了无中心的架构，每个成员节点都需要保存其他节点的路由信息</a:t>
            </a:r>
          </a:p>
        </p:txBody>
      </p:sp>
      <p:sp>
        <p:nvSpPr>
          <p:cNvPr id="8" name="矩形 7"/>
          <p:cNvSpPr/>
          <p:nvPr/>
        </p:nvSpPr>
        <p:spPr>
          <a:xfrm>
            <a:off x="298321" y="1896512"/>
            <a:ext cx="8468308" cy="646331"/>
          </a:xfrm>
          <a:prstGeom prst="rect">
            <a:avLst/>
          </a:prstGeom>
        </p:spPr>
        <p:txBody>
          <a:bodyPr wrap="square">
            <a:spAutoFit/>
          </a:bodyPr>
          <a:lstStyle/>
          <a:p>
            <a:r>
              <a:rPr lang="zh-CN" altLang="en-US" dirty="0">
                <a:solidFill>
                  <a:schemeClr val="tx1">
                    <a:lumMod val="75000"/>
                    <a:lumOff val="25000"/>
                  </a:schemeClr>
                </a:solidFill>
              </a:rPr>
              <a:t>为了保证每个节点都能拥有最新的成员节点信息，</a:t>
            </a:r>
            <a:r>
              <a:rPr lang="en-US" altLang="zh-CN" dirty="0">
                <a:solidFill>
                  <a:schemeClr val="tx1">
                    <a:lumMod val="75000"/>
                    <a:lumOff val="25000"/>
                  </a:schemeClr>
                </a:solidFill>
              </a:rPr>
              <a:t>Dynamo</a:t>
            </a:r>
            <a:r>
              <a:rPr lang="zh-CN" altLang="en-US" dirty="0">
                <a:solidFill>
                  <a:schemeClr val="tx1">
                    <a:lumMod val="75000"/>
                    <a:lumOff val="25000"/>
                  </a:schemeClr>
                </a:solidFill>
              </a:rPr>
              <a:t>中采用了一种类似于</a:t>
            </a:r>
            <a:r>
              <a:rPr lang="en-US" altLang="zh-CN" dirty="0">
                <a:solidFill>
                  <a:schemeClr val="tx1">
                    <a:lumMod val="75000"/>
                    <a:lumOff val="25000"/>
                  </a:schemeClr>
                </a:solidFill>
              </a:rPr>
              <a:t>Gossip</a:t>
            </a:r>
            <a:r>
              <a:rPr lang="zh-CN" altLang="en-US" dirty="0">
                <a:solidFill>
                  <a:schemeClr val="tx1">
                    <a:lumMod val="75000"/>
                    <a:lumOff val="25000"/>
                  </a:schemeClr>
                </a:solidFill>
              </a:rPr>
              <a:t>（闲聊）</a:t>
            </a:r>
            <a:r>
              <a:rPr lang="zh-CN" altLang="en-US" dirty="0" smtClean="0">
                <a:solidFill>
                  <a:schemeClr val="tx1">
                    <a:lumMod val="75000"/>
                    <a:lumOff val="25000"/>
                  </a:schemeClr>
                </a:solidFill>
              </a:rPr>
              <a:t>协议的</a:t>
            </a:r>
            <a:r>
              <a:rPr lang="zh-CN" altLang="en-US" dirty="0">
                <a:solidFill>
                  <a:schemeClr val="tx1">
                    <a:lumMod val="75000"/>
                    <a:lumOff val="25000"/>
                  </a:schemeClr>
                </a:solidFill>
              </a:rPr>
              <a:t>技术</a:t>
            </a:r>
          </a:p>
        </p:txBody>
      </p:sp>
      <p:grpSp>
        <p:nvGrpSpPr>
          <p:cNvPr id="42" name="组合 41"/>
          <p:cNvGrpSpPr/>
          <p:nvPr/>
        </p:nvGrpSpPr>
        <p:grpSpPr>
          <a:xfrm>
            <a:off x="935045" y="2616352"/>
            <a:ext cx="7362699" cy="2354491"/>
            <a:chOff x="935045" y="2746606"/>
            <a:chExt cx="7362699" cy="2354491"/>
          </a:xfrm>
        </p:grpSpPr>
        <p:grpSp>
          <p:nvGrpSpPr>
            <p:cNvPr id="14" name="组合 13"/>
            <p:cNvGrpSpPr/>
            <p:nvPr/>
          </p:nvGrpSpPr>
          <p:grpSpPr>
            <a:xfrm>
              <a:off x="1137447" y="3344824"/>
              <a:ext cx="1130300" cy="1130300"/>
              <a:chOff x="977900" y="3695700"/>
              <a:chExt cx="1130300" cy="1130300"/>
            </a:xfrm>
          </p:grpSpPr>
          <p:sp>
            <p:nvSpPr>
              <p:cNvPr id="9" name="椭圆 8"/>
              <p:cNvSpPr/>
              <p:nvPr/>
            </p:nvSpPr>
            <p:spPr>
              <a:xfrm>
                <a:off x="977900" y="3695700"/>
                <a:ext cx="1130300" cy="11303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8932" y="4076184"/>
                <a:ext cx="808235" cy="369332"/>
              </a:xfrm>
              <a:prstGeom prst="rect">
                <a:avLst/>
              </a:prstGeom>
            </p:spPr>
            <p:txBody>
              <a:bodyPr wrap="none">
                <a:spAutoFit/>
              </a:bodyPr>
              <a:lstStyle/>
              <a:p>
                <a:r>
                  <a:rPr lang="zh-CN" altLang="en-US" dirty="0" smtClean="0">
                    <a:solidFill>
                      <a:schemeClr val="bg1"/>
                    </a:solidFill>
                  </a:rPr>
                  <a:t>节点</a:t>
                </a:r>
                <a:r>
                  <a:rPr lang="en-US" altLang="zh-CN" dirty="0" smtClean="0">
                    <a:solidFill>
                      <a:schemeClr val="bg1"/>
                    </a:solidFill>
                  </a:rPr>
                  <a:t>A</a:t>
                </a:r>
                <a:endParaRPr lang="zh-CN" altLang="en-US" dirty="0">
                  <a:solidFill>
                    <a:schemeClr val="bg1"/>
                  </a:solidFill>
                </a:endParaRPr>
              </a:p>
            </p:txBody>
          </p:sp>
        </p:grpSp>
        <p:grpSp>
          <p:nvGrpSpPr>
            <p:cNvPr id="13" name="组合 12"/>
            <p:cNvGrpSpPr/>
            <p:nvPr/>
          </p:nvGrpSpPr>
          <p:grpSpPr>
            <a:xfrm>
              <a:off x="6977853" y="3344824"/>
              <a:ext cx="1130300" cy="1130300"/>
              <a:chOff x="4838700" y="3695700"/>
              <a:chExt cx="1130300" cy="1130300"/>
            </a:xfrm>
          </p:grpSpPr>
          <p:sp>
            <p:nvSpPr>
              <p:cNvPr id="11" name="椭圆 10"/>
              <p:cNvSpPr/>
              <p:nvPr/>
            </p:nvSpPr>
            <p:spPr>
              <a:xfrm>
                <a:off x="4838700" y="3695700"/>
                <a:ext cx="1130300" cy="11303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999732" y="4076184"/>
                <a:ext cx="790601" cy="369332"/>
              </a:xfrm>
              <a:prstGeom prst="rect">
                <a:avLst/>
              </a:prstGeom>
            </p:spPr>
            <p:txBody>
              <a:bodyPr wrap="none">
                <a:spAutoFit/>
              </a:bodyPr>
              <a:lstStyle/>
              <a:p>
                <a:r>
                  <a:rPr lang="zh-CN" altLang="en-US" dirty="0" smtClean="0">
                    <a:solidFill>
                      <a:schemeClr val="bg1"/>
                    </a:solidFill>
                  </a:rPr>
                  <a:t>节点</a:t>
                </a:r>
                <a:r>
                  <a:rPr lang="en-US" altLang="zh-CN" dirty="0">
                    <a:solidFill>
                      <a:schemeClr val="bg1"/>
                    </a:solidFill>
                  </a:rPr>
                  <a:t>B</a:t>
                </a:r>
                <a:endParaRPr lang="zh-CN" altLang="en-US" dirty="0">
                  <a:solidFill>
                    <a:schemeClr val="bg1"/>
                  </a:solidFill>
                </a:endParaRPr>
              </a:p>
            </p:txBody>
          </p:sp>
        </p:grpSp>
        <p:sp>
          <p:nvSpPr>
            <p:cNvPr id="15" name="任意多边形 14"/>
            <p:cNvSpPr/>
            <p:nvPr/>
          </p:nvSpPr>
          <p:spPr>
            <a:xfrm>
              <a:off x="2514600" y="3128806"/>
              <a:ext cx="4216400" cy="533518"/>
            </a:xfrm>
            <a:custGeom>
              <a:avLst/>
              <a:gdLst>
                <a:gd name="connsiteX0" fmla="*/ 0 w 4216400"/>
                <a:gd name="connsiteY0" fmla="*/ 495418 h 533518"/>
                <a:gd name="connsiteX1" fmla="*/ 2108200 w 4216400"/>
                <a:gd name="connsiteY1" fmla="*/ 118 h 533518"/>
                <a:gd name="connsiteX2" fmla="*/ 4216400 w 4216400"/>
                <a:gd name="connsiteY2" fmla="*/ 533518 h 533518"/>
              </a:gdLst>
              <a:ahLst/>
              <a:cxnLst>
                <a:cxn ang="0">
                  <a:pos x="connsiteX0" y="connsiteY0"/>
                </a:cxn>
                <a:cxn ang="0">
                  <a:pos x="connsiteX1" y="connsiteY1"/>
                </a:cxn>
                <a:cxn ang="0">
                  <a:pos x="connsiteX2" y="connsiteY2"/>
                </a:cxn>
              </a:cxnLst>
              <a:rect l="l" t="t" r="r" b="b"/>
              <a:pathLst>
                <a:path w="4216400" h="533518">
                  <a:moveTo>
                    <a:pt x="0" y="495418"/>
                  </a:moveTo>
                  <a:cubicBezTo>
                    <a:pt x="702733" y="244593"/>
                    <a:pt x="1405467" y="-6232"/>
                    <a:pt x="2108200" y="118"/>
                  </a:cubicBezTo>
                  <a:cubicBezTo>
                    <a:pt x="2810933" y="6468"/>
                    <a:pt x="3513666" y="269993"/>
                    <a:pt x="4216400" y="533518"/>
                  </a:cubicBezTo>
                </a:path>
              </a:pathLst>
            </a:custGeom>
            <a:noFill/>
            <a:ln>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361356" y="2791851"/>
              <a:ext cx="294085" cy="3046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7" name="矩形 16"/>
            <p:cNvSpPr/>
            <p:nvPr/>
          </p:nvSpPr>
          <p:spPr>
            <a:xfrm>
              <a:off x="3695868" y="2746606"/>
              <a:ext cx="2368996" cy="369332"/>
            </a:xfrm>
            <a:prstGeom prst="rect">
              <a:avLst/>
            </a:prstGeom>
          </p:spPr>
          <p:txBody>
            <a:bodyPr wrap="square">
              <a:spAutoFit/>
            </a:bodyPr>
            <a:lstStyle/>
            <a:p>
              <a:r>
                <a:rPr lang="zh-CN" altLang="en-US" dirty="0">
                  <a:solidFill>
                    <a:schemeClr val="tx1">
                      <a:lumMod val="75000"/>
                      <a:lumOff val="25000"/>
                    </a:schemeClr>
                  </a:solidFill>
                </a:rPr>
                <a:t>保存的所有节点版本</a:t>
              </a:r>
            </a:p>
          </p:txBody>
        </p:sp>
        <p:sp>
          <p:nvSpPr>
            <p:cNvPr id="18" name="等腰三角形 17"/>
            <p:cNvSpPr/>
            <p:nvPr/>
          </p:nvSpPr>
          <p:spPr>
            <a:xfrm rot="4411600">
              <a:off x="2941707" y="3352265"/>
              <a:ext cx="126554" cy="190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5400000">
              <a:off x="4474751" y="3033556"/>
              <a:ext cx="126554" cy="190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6781755">
              <a:off x="6203280" y="3395811"/>
              <a:ext cx="126554" cy="190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2560825" y="3505477"/>
              <a:ext cx="4129125" cy="382201"/>
            </a:xfrm>
            <a:custGeom>
              <a:avLst/>
              <a:gdLst>
                <a:gd name="connsiteX0" fmla="*/ 0 w 4216400"/>
                <a:gd name="connsiteY0" fmla="*/ 495418 h 533518"/>
                <a:gd name="connsiteX1" fmla="*/ 2108200 w 4216400"/>
                <a:gd name="connsiteY1" fmla="*/ 118 h 533518"/>
                <a:gd name="connsiteX2" fmla="*/ 4216400 w 4216400"/>
                <a:gd name="connsiteY2" fmla="*/ 533518 h 533518"/>
              </a:gdLst>
              <a:ahLst/>
              <a:cxnLst>
                <a:cxn ang="0">
                  <a:pos x="connsiteX0" y="connsiteY0"/>
                </a:cxn>
                <a:cxn ang="0">
                  <a:pos x="connsiteX1" y="connsiteY1"/>
                </a:cxn>
                <a:cxn ang="0">
                  <a:pos x="connsiteX2" y="connsiteY2"/>
                </a:cxn>
              </a:cxnLst>
              <a:rect l="l" t="t" r="r" b="b"/>
              <a:pathLst>
                <a:path w="4216400" h="533518">
                  <a:moveTo>
                    <a:pt x="0" y="495418"/>
                  </a:moveTo>
                  <a:cubicBezTo>
                    <a:pt x="702733" y="244593"/>
                    <a:pt x="1405467" y="-6232"/>
                    <a:pt x="2108200" y="118"/>
                  </a:cubicBezTo>
                  <a:cubicBezTo>
                    <a:pt x="2810933" y="6468"/>
                    <a:pt x="3513666" y="269993"/>
                    <a:pt x="4216400" y="533518"/>
                  </a:cubicBezTo>
                </a:path>
              </a:pathLst>
            </a:custGeom>
            <a:noFill/>
            <a:ln>
              <a:solidFill>
                <a:schemeClr val="tx1">
                  <a:lumMod val="75000"/>
                  <a:lumOff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320930" y="3683556"/>
              <a:ext cx="294085" cy="30468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23" name="矩形 22"/>
            <p:cNvSpPr/>
            <p:nvPr/>
          </p:nvSpPr>
          <p:spPr>
            <a:xfrm>
              <a:off x="3655442" y="3638311"/>
              <a:ext cx="2368996" cy="369332"/>
            </a:xfrm>
            <a:prstGeom prst="rect">
              <a:avLst/>
            </a:prstGeom>
          </p:spPr>
          <p:txBody>
            <a:bodyPr wrap="square">
              <a:spAutoFit/>
            </a:bodyPr>
            <a:lstStyle/>
            <a:p>
              <a:r>
                <a:rPr lang="zh-CN" altLang="en-US" dirty="0">
                  <a:solidFill>
                    <a:schemeClr val="tx1">
                      <a:lumMod val="75000"/>
                      <a:lumOff val="25000"/>
                    </a:schemeClr>
                  </a:solidFill>
                </a:rPr>
                <a:t>比</a:t>
              </a:r>
              <a:r>
                <a:rPr lang="en-US" altLang="zh-CN" dirty="0">
                  <a:solidFill>
                    <a:schemeClr val="tx1">
                      <a:lumMod val="75000"/>
                      <a:lumOff val="25000"/>
                    </a:schemeClr>
                  </a:solidFill>
                </a:rPr>
                <a:t>A</a:t>
              </a:r>
              <a:r>
                <a:rPr lang="zh-CN" altLang="en-US" dirty="0">
                  <a:solidFill>
                    <a:schemeClr val="tx1">
                      <a:lumMod val="75000"/>
                      <a:lumOff val="25000"/>
                    </a:schemeClr>
                  </a:solidFill>
                </a:rPr>
                <a:t>中新的节点信息</a:t>
              </a:r>
            </a:p>
          </p:txBody>
        </p:sp>
        <p:sp>
          <p:nvSpPr>
            <p:cNvPr id="24" name="等腰三角形 23"/>
            <p:cNvSpPr/>
            <p:nvPr/>
          </p:nvSpPr>
          <p:spPr>
            <a:xfrm rot="17225750">
              <a:off x="6111230" y="3655556"/>
              <a:ext cx="126554" cy="19050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6200000">
              <a:off x="4416061" y="3415542"/>
              <a:ext cx="126554" cy="19050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5172136">
              <a:off x="2983684" y="3639200"/>
              <a:ext cx="126554" cy="19050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flipV="1">
              <a:off x="2547824" y="4055305"/>
              <a:ext cx="4172763" cy="419818"/>
            </a:xfrm>
            <a:custGeom>
              <a:avLst/>
              <a:gdLst>
                <a:gd name="connsiteX0" fmla="*/ 0 w 4216400"/>
                <a:gd name="connsiteY0" fmla="*/ 495418 h 533518"/>
                <a:gd name="connsiteX1" fmla="*/ 2108200 w 4216400"/>
                <a:gd name="connsiteY1" fmla="*/ 118 h 533518"/>
                <a:gd name="connsiteX2" fmla="*/ 4216400 w 4216400"/>
                <a:gd name="connsiteY2" fmla="*/ 533518 h 533518"/>
              </a:gdLst>
              <a:ahLst/>
              <a:cxnLst>
                <a:cxn ang="0">
                  <a:pos x="connsiteX0" y="connsiteY0"/>
                </a:cxn>
                <a:cxn ang="0">
                  <a:pos x="connsiteX1" y="connsiteY1"/>
                </a:cxn>
                <a:cxn ang="0">
                  <a:pos x="connsiteX2" y="connsiteY2"/>
                </a:cxn>
              </a:cxnLst>
              <a:rect l="l" t="t" r="r" b="b"/>
              <a:pathLst>
                <a:path w="4216400" h="533518">
                  <a:moveTo>
                    <a:pt x="0" y="495418"/>
                  </a:moveTo>
                  <a:cubicBezTo>
                    <a:pt x="702733" y="244593"/>
                    <a:pt x="1405467" y="-6232"/>
                    <a:pt x="2108200" y="118"/>
                  </a:cubicBezTo>
                  <a:cubicBezTo>
                    <a:pt x="2810933" y="6468"/>
                    <a:pt x="3513666" y="269993"/>
                    <a:pt x="4216400" y="533518"/>
                  </a:cubicBezTo>
                </a:path>
              </a:pathLst>
            </a:custGeom>
            <a:noFill/>
            <a:ln>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935045" y="3144508"/>
              <a:ext cx="1530932" cy="1530932"/>
              <a:chOff x="935045" y="3330284"/>
              <a:chExt cx="1530932" cy="1530932"/>
            </a:xfrm>
          </p:grpSpPr>
          <p:sp>
            <p:nvSpPr>
              <p:cNvPr id="28" name="空心弧 27"/>
              <p:cNvSpPr/>
              <p:nvPr/>
            </p:nvSpPr>
            <p:spPr>
              <a:xfrm>
                <a:off x="935045" y="3330284"/>
                <a:ext cx="1530932" cy="1530932"/>
              </a:xfrm>
              <a:prstGeom prst="blockArc">
                <a:avLst>
                  <a:gd name="adj1" fmla="val 1844534"/>
                  <a:gd name="adj2" fmla="val 21422316"/>
                  <a:gd name="adj3" fmla="val 315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等腰三角形 28"/>
              <p:cNvSpPr/>
              <p:nvPr/>
            </p:nvSpPr>
            <p:spPr>
              <a:xfrm rot="2240248">
                <a:off x="2280025" y="4375448"/>
                <a:ext cx="126554" cy="190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10800000">
              <a:off x="6766812" y="3144508"/>
              <a:ext cx="1530932" cy="1530932"/>
              <a:chOff x="935045" y="3330284"/>
              <a:chExt cx="1530932" cy="1530932"/>
            </a:xfrm>
            <a:solidFill>
              <a:schemeClr val="tx1">
                <a:lumMod val="75000"/>
                <a:lumOff val="25000"/>
              </a:schemeClr>
            </a:solidFill>
          </p:grpSpPr>
          <p:sp>
            <p:nvSpPr>
              <p:cNvPr id="32" name="空心弧 31"/>
              <p:cNvSpPr/>
              <p:nvPr/>
            </p:nvSpPr>
            <p:spPr>
              <a:xfrm>
                <a:off x="935045" y="3330284"/>
                <a:ext cx="1530932" cy="1530932"/>
              </a:xfrm>
              <a:prstGeom prst="blockArc">
                <a:avLst>
                  <a:gd name="adj1" fmla="val 1844534"/>
                  <a:gd name="adj2" fmla="val 21422316"/>
                  <a:gd name="adj3" fmla="val 31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等腰三角形 32"/>
              <p:cNvSpPr/>
              <p:nvPr/>
            </p:nvSpPr>
            <p:spPr>
              <a:xfrm rot="2240248">
                <a:off x="2280025" y="4375448"/>
                <a:ext cx="126554" cy="1905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3320930" y="4551944"/>
              <a:ext cx="294085" cy="3046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35" name="矩形 34"/>
            <p:cNvSpPr/>
            <p:nvPr/>
          </p:nvSpPr>
          <p:spPr>
            <a:xfrm>
              <a:off x="3655442" y="4506699"/>
              <a:ext cx="2056546" cy="369332"/>
            </a:xfrm>
            <a:prstGeom prst="rect">
              <a:avLst/>
            </a:prstGeom>
          </p:spPr>
          <p:txBody>
            <a:bodyPr wrap="square">
              <a:spAutoFit/>
            </a:bodyPr>
            <a:lstStyle/>
            <a:p>
              <a:r>
                <a:rPr lang="en-US" altLang="zh-CN" dirty="0">
                  <a:solidFill>
                    <a:schemeClr val="tx1">
                      <a:lumMod val="75000"/>
                      <a:lumOff val="25000"/>
                    </a:schemeClr>
                  </a:solidFill>
                </a:rPr>
                <a:t>B</a:t>
              </a:r>
              <a:r>
                <a:rPr lang="zh-CN" altLang="en-US" dirty="0">
                  <a:solidFill>
                    <a:schemeClr val="tx1">
                      <a:lumMod val="75000"/>
                      <a:lumOff val="25000"/>
                    </a:schemeClr>
                  </a:solidFill>
                </a:rPr>
                <a:t>索要的节点信息</a:t>
              </a:r>
            </a:p>
          </p:txBody>
        </p:sp>
        <p:sp>
          <p:nvSpPr>
            <p:cNvPr id="36" name="等腰三角形 35"/>
            <p:cNvSpPr/>
            <p:nvPr/>
          </p:nvSpPr>
          <p:spPr>
            <a:xfrm rot="6424227">
              <a:off x="3021560" y="4133999"/>
              <a:ext cx="126554" cy="190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rot="5400000">
              <a:off x="4511311" y="4379873"/>
              <a:ext cx="126554" cy="190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4358341">
              <a:off x="6187930" y="4098994"/>
              <a:ext cx="126554" cy="1905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357979" y="4731765"/>
              <a:ext cx="685064" cy="369332"/>
            </a:xfrm>
            <a:prstGeom prst="rect">
              <a:avLst/>
            </a:prstGeom>
            <a:solidFill>
              <a:schemeClr val="accent6"/>
            </a:solidFill>
          </p:spPr>
          <p:txBody>
            <a:bodyPr wrap="square">
              <a:spAutoFit/>
            </a:bodyPr>
            <a:lstStyle/>
            <a:p>
              <a:pPr algn="ctr"/>
              <a:r>
                <a:rPr lang="zh-CN" altLang="en-US" dirty="0">
                  <a:solidFill>
                    <a:schemeClr val="bg1"/>
                  </a:solidFill>
                </a:rPr>
                <a:t>更新</a:t>
              </a:r>
            </a:p>
          </p:txBody>
        </p:sp>
        <p:sp>
          <p:nvSpPr>
            <p:cNvPr id="40" name="矩形 39"/>
            <p:cNvSpPr/>
            <p:nvPr/>
          </p:nvSpPr>
          <p:spPr>
            <a:xfrm>
              <a:off x="7154156" y="4731765"/>
              <a:ext cx="685064" cy="369332"/>
            </a:xfrm>
            <a:prstGeom prst="rect">
              <a:avLst/>
            </a:prstGeom>
            <a:solidFill>
              <a:schemeClr val="tx1">
                <a:lumMod val="75000"/>
                <a:lumOff val="25000"/>
              </a:schemeClr>
            </a:solidFill>
          </p:spPr>
          <p:txBody>
            <a:bodyPr wrap="square">
              <a:spAutoFit/>
            </a:bodyPr>
            <a:lstStyle/>
            <a:p>
              <a:pPr algn="ctr"/>
              <a:r>
                <a:rPr lang="zh-CN" altLang="en-US" dirty="0">
                  <a:solidFill>
                    <a:schemeClr val="bg1"/>
                  </a:solidFill>
                </a:rPr>
                <a:t>更新</a:t>
              </a:r>
            </a:p>
          </p:txBody>
        </p:sp>
      </p:grpSp>
      <p:sp>
        <p:nvSpPr>
          <p:cNvPr id="41" name="矩形 40"/>
          <p:cNvSpPr/>
          <p:nvPr/>
        </p:nvSpPr>
        <p:spPr>
          <a:xfrm>
            <a:off x="411238" y="5218725"/>
            <a:ext cx="8195733" cy="646331"/>
          </a:xfrm>
          <a:prstGeom prst="rect">
            <a:avLst/>
          </a:prstGeom>
          <a:solidFill>
            <a:schemeClr val="bg1">
              <a:lumMod val="85000"/>
            </a:schemeClr>
          </a:solidFill>
        </p:spPr>
        <p:txBody>
          <a:bodyPr wrap="square">
            <a:spAutoFit/>
          </a:bodyPr>
          <a:lstStyle/>
          <a:p>
            <a:r>
              <a:rPr lang="en-US" altLang="zh-CN" dirty="0">
                <a:solidFill>
                  <a:schemeClr val="tx1">
                    <a:lumMod val="75000"/>
                    <a:lumOff val="25000"/>
                  </a:schemeClr>
                </a:solidFill>
              </a:rPr>
              <a:t>Dynamo</a:t>
            </a:r>
            <a:r>
              <a:rPr lang="zh-CN" altLang="en-US" dirty="0">
                <a:solidFill>
                  <a:schemeClr val="tx1">
                    <a:lumMod val="75000"/>
                    <a:lumOff val="25000"/>
                  </a:schemeClr>
                </a:solidFill>
              </a:rPr>
              <a:t>中还通过</a:t>
            </a:r>
            <a:r>
              <a:rPr lang="en-US" altLang="zh-CN" dirty="0">
                <a:solidFill>
                  <a:schemeClr val="tx1">
                    <a:lumMod val="75000"/>
                    <a:lumOff val="25000"/>
                  </a:schemeClr>
                </a:solidFill>
              </a:rPr>
              <a:t>Gossip</a:t>
            </a:r>
            <a:r>
              <a:rPr lang="zh-CN" altLang="en-US" dirty="0">
                <a:solidFill>
                  <a:schemeClr val="tx1">
                    <a:lumMod val="75000"/>
                    <a:lumOff val="25000"/>
                  </a:schemeClr>
                </a:solidFill>
              </a:rPr>
              <a:t>来</a:t>
            </a:r>
            <a:r>
              <a:rPr lang="zh-CN" altLang="en-US">
                <a:solidFill>
                  <a:schemeClr val="tx1">
                    <a:lumMod val="75000"/>
                    <a:lumOff val="25000"/>
                  </a:schemeClr>
                </a:solidFill>
              </a:rPr>
              <a:t>实现</a:t>
            </a:r>
            <a:r>
              <a:rPr lang="zh-CN" altLang="en-US" smtClean="0">
                <a:solidFill>
                  <a:schemeClr val="tx1">
                    <a:lumMod val="75000"/>
                    <a:lumOff val="25000"/>
                  </a:schemeClr>
                </a:solidFill>
              </a:rPr>
              <a:t>错误检测，任何</a:t>
            </a:r>
            <a:r>
              <a:rPr lang="zh-CN" altLang="en-US" dirty="0">
                <a:solidFill>
                  <a:schemeClr val="tx1">
                    <a:lumMod val="75000"/>
                    <a:lumOff val="25000"/>
                  </a:schemeClr>
                </a:solidFill>
              </a:rPr>
              <a:t>节点向其他节点发起通信后，如果对方没有回应，则认为对方节点失效</a:t>
            </a:r>
          </a:p>
        </p:txBody>
      </p:sp>
    </p:spTree>
    <p:extLst>
      <p:ext uri="{BB962C8B-B14F-4D97-AF65-F5344CB8AC3E}">
        <p14:creationId xmlns:p14="http://schemas.microsoft.com/office/powerpoint/2010/main" val="341764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18</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成员资格及错误检测</a:t>
            </a:r>
          </a:p>
        </p:txBody>
      </p:sp>
      <p:sp>
        <p:nvSpPr>
          <p:cNvPr id="7" name="椭圆 6"/>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323850" y="1347299"/>
            <a:ext cx="8460435" cy="923330"/>
          </a:xfrm>
          <a:prstGeom prst="rect">
            <a:avLst/>
          </a:prstGeom>
        </p:spPr>
        <p:txBody>
          <a:bodyPr wrap="square">
            <a:spAutoFit/>
          </a:bodyPr>
          <a:lstStyle/>
          <a:p>
            <a:r>
              <a:rPr lang="zh-CN" altLang="en-US" dirty="0">
                <a:solidFill>
                  <a:schemeClr val="tx1">
                    <a:lumMod val="75000"/>
                    <a:lumOff val="25000"/>
                  </a:schemeClr>
                </a:solidFill>
              </a:rPr>
              <a:t>为了避免新加入的节点之间不能及时发现其他节点的存在，</a:t>
            </a:r>
            <a:r>
              <a:rPr lang="en-US" altLang="zh-CN" dirty="0">
                <a:solidFill>
                  <a:schemeClr val="tx1">
                    <a:lumMod val="75000"/>
                    <a:lumOff val="25000"/>
                  </a:schemeClr>
                </a:solidFill>
              </a:rPr>
              <a:t>Dynamo</a:t>
            </a:r>
            <a:r>
              <a:rPr lang="zh-CN" altLang="en-US" dirty="0">
                <a:solidFill>
                  <a:schemeClr val="tx1">
                    <a:lumMod val="75000"/>
                    <a:lumOff val="25000"/>
                  </a:schemeClr>
                </a:solidFill>
              </a:rPr>
              <a:t>中设置了一些种子节点（</a:t>
            </a:r>
            <a:r>
              <a:rPr lang="en-US" altLang="zh-CN" dirty="0">
                <a:solidFill>
                  <a:schemeClr val="tx1">
                    <a:lumMod val="75000"/>
                    <a:lumOff val="25000"/>
                  </a:schemeClr>
                </a:solidFill>
              </a:rPr>
              <a:t>Seed Node</a:t>
            </a:r>
            <a:r>
              <a:rPr lang="zh-CN" altLang="en-US" dirty="0">
                <a:solidFill>
                  <a:schemeClr val="tx1">
                    <a:lumMod val="75000"/>
                    <a:lumOff val="25000"/>
                  </a:schemeClr>
                </a:solidFill>
              </a:rPr>
              <a:t>）。</a:t>
            </a:r>
            <a:r>
              <a:rPr lang="zh-CN" altLang="en-US" dirty="0" smtClean="0">
                <a:solidFill>
                  <a:schemeClr val="tx1">
                    <a:lumMod val="75000"/>
                    <a:lumOff val="25000"/>
                  </a:schemeClr>
                </a:solidFill>
              </a:rPr>
              <a:t>种子</a:t>
            </a:r>
            <a:r>
              <a:rPr lang="zh-CN" altLang="en-US" dirty="0">
                <a:solidFill>
                  <a:schemeClr val="tx1">
                    <a:lumMod val="75000"/>
                    <a:lumOff val="25000"/>
                  </a:schemeClr>
                </a:solidFill>
              </a:rPr>
              <a:t>节点和所有的节点都有联系。当新节点加入时，它扮演一个中介的角色，使新加入节点之间互相感知。</a:t>
            </a:r>
          </a:p>
        </p:txBody>
      </p:sp>
      <p:sp>
        <p:nvSpPr>
          <p:cNvPr id="8" name="椭圆 7"/>
          <p:cNvSpPr/>
          <p:nvPr/>
        </p:nvSpPr>
        <p:spPr>
          <a:xfrm>
            <a:off x="1612765" y="2442498"/>
            <a:ext cx="1027611" cy="102761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1604056" y="2771638"/>
            <a:ext cx="1080745" cy="369332"/>
          </a:xfrm>
          <a:prstGeom prst="rect">
            <a:avLst/>
          </a:prstGeom>
        </p:spPr>
        <p:txBody>
          <a:bodyPr wrap="none">
            <a:spAutoFit/>
          </a:bodyPr>
          <a:lstStyle/>
          <a:p>
            <a:r>
              <a:rPr lang="zh-CN" altLang="en-US" dirty="0">
                <a:solidFill>
                  <a:schemeClr val="bg1"/>
                </a:solidFill>
              </a:rPr>
              <a:t>新</a:t>
            </a:r>
            <a:r>
              <a:rPr lang="zh-CN" altLang="en-US" dirty="0" smtClean="0">
                <a:solidFill>
                  <a:schemeClr val="bg1"/>
                </a:solidFill>
              </a:rPr>
              <a:t>节点 </a:t>
            </a:r>
            <a:r>
              <a:rPr lang="en-US" altLang="zh-CN" dirty="0" smtClean="0">
                <a:solidFill>
                  <a:schemeClr val="bg1"/>
                </a:solidFill>
              </a:rPr>
              <a:t>1</a:t>
            </a:r>
            <a:endParaRPr lang="en-US" altLang="zh-CN" dirty="0">
              <a:solidFill>
                <a:schemeClr val="bg1"/>
              </a:solidFill>
            </a:endParaRPr>
          </a:p>
        </p:txBody>
      </p:sp>
      <p:sp>
        <p:nvSpPr>
          <p:cNvPr id="12" name="椭圆 11"/>
          <p:cNvSpPr/>
          <p:nvPr/>
        </p:nvSpPr>
        <p:spPr>
          <a:xfrm>
            <a:off x="5853957" y="2402031"/>
            <a:ext cx="1027611" cy="102761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5845248" y="2731171"/>
            <a:ext cx="1080745" cy="369332"/>
          </a:xfrm>
          <a:prstGeom prst="rect">
            <a:avLst/>
          </a:prstGeom>
        </p:spPr>
        <p:txBody>
          <a:bodyPr wrap="none">
            <a:spAutoFit/>
          </a:bodyPr>
          <a:lstStyle/>
          <a:p>
            <a:r>
              <a:rPr lang="zh-CN" altLang="en-US" dirty="0">
                <a:solidFill>
                  <a:schemeClr val="bg1"/>
                </a:solidFill>
              </a:rPr>
              <a:t>新</a:t>
            </a:r>
            <a:r>
              <a:rPr lang="zh-CN" altLang="en-US" dirty="0" smtClean="0">
                <a:solidFill>
                  <a:schemeClr val="bg1"/>
                </a:solidFill>
              </a:rPr>
              <a:t>节点 </a:t>
            </a:r>
            <a:r>
              <a:rPr lang="en-US" altLang="zh-CN" dirty="0" smtClean="0">
                <a:solidFill>
                  <a:schemeClr val="bg1"/>
                </a:solidFill>
              </a:rPr>
              <a:t>2</a:t>
            </a:r>
            <a:endParaRPr lang="en-US" altLang="zh-CN" dirty="0">
              <a:solidFill>
                <a:schemeClr val="bg1"/>
              </a:solidFill>
            </a:endParaRPr>
          </a:p>
        </p:txBody>
      </p:sp>
      <p:sp>
        <p:nvSpPr>
          <p:cNvPr id="14" name="椭圆 13"/>
          <p:cNvSpPr/>
          <p:nvPr/>
        </p:nvSpPr>
        <p:spPr>
          <a:xfrm>
            <a:off x="3708269" y="3138162"/>
            <a:ext cx="1312913" cy="13129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3810727" y="3609952"/>
            <a:ext cx="1107996" cy="369332"/>
          </a:xfrm>
          <a:prstGeom prst="rect">
            <a:avLst/>
          </a:prstGeom>
        </p:spPr>
        <p:txBody>
          <a:bodyPr wrap="none">
            <a:spAutoFit/>
          </a:bodyPr>
          <a:lstStyle/>
          <a:p>
            <a:r>
              <a:rPr lang="zh-CN" altLang="en-US" dirty="0" smtClean="0">
                <a:solidFill>
                  <a:schemeClr val="bg1"/>
                </a:solidFill>
              </a:rPr>
              <a:t>种子节点</a:t>
            </a:r>
            <a:endParaRPr lang="en-US" altLang="zh-CN" dirty="0">
              <a:solidFill>
                <a:schemeClr val="bg1"/>
              </a:solidFill>
            </a:endParaRPr>
          </a:p>
        </p:txBody>
      </p:sp>
      <p:sp>
        <p:nvSpPr>
          <p:cNvPr id="16" name="椭圆 15"/>
          <p:cNvSpPr/>
          <p:nvPr/>
        </p:nvSpPr>
        <p:spPr>
          <a:xfrm>
            <a:off x="1327377" y="3959675"/>
            <a:ext cx="763058" cy="76305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A</a:t>
            </a:r>
            <a:endParaRPr lang="zh-CN" altLang="en-US" sz="2400" dirty="0"/>
          </a:p>
        </p:txBody>
      </p:sp>
      <p:sp>
        <p:nvSpPr>
          <p:cNvPr id="17" name="椭圆 16"/>
          <p:cNvSpPr/>
          <p:nvPr/>
        </p:nvSpPr>
        <p:spPr>
          <a:xfrm>
            <a:off x="3983196" y="5155593"/>
            <a:ext cx="763058" cy="76305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C</a:t>
            </a:r>
            <a:endParaRPr lang="zh-CN" altLang="en-US" sz="2400" dirty="0"/>
          </a:p>
        </p:txBody>
      </p:sp>
      <p:sp>
        <p:nvSpPr>
          <p:cNvPr id="18" name="椭圆 17"/>
          <p:cNvSpPr/>
          <p:nvPr/>
        </p:nvSpPr>
        <p:spPr>
          <a:xfrm>
            <a:off x="6876435" y="4258948"/>
            <a:ext cx="763058" cy="76305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B</a:t>
            </a:r>
            <a:endParaRPr lang="zh-CN" altLang="en-US" sz="2400" dirty="0"/>
          </a:p>
        </p:txBody>
      </p:sp>
      <p:cxnSp>
        <p:nvCxnSpPr>
          <p:cNvPr id="19" name="直接连接符 18"/>
          <p:cNvCxnSpPr/>
          <p:nvPr/>
        </p:nvCxnSpPr>
        <p:spPr>
          <a:xfrm>
            <a:off x="2640376" y="3138162"/>
            <a:ext cx="991098" cy="471790"/>
          </a:xfrm>
          <a:prstGeom prst="line">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047063" y="3230880"/>
            <a:ext cx="792560" cy="378238"/>
          </a:xfrm>
          <a:prstGeom prst="line">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5077781" y="4060754"/>
            <a:ext cx="1746528" cy="508614"/>
          </a:xfrm>
          <a:prstGeom prst="line">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364725" y="4451075"/>
            <a:ext cx="0" cy="643203"/>
          </a:xfrm>
          <a:prstGeom prst="line">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142561" y="3971118"/>
            <a:ext cx="1488913" cy="287830"/>
          </a:xfrm>
          <a:prstGeom prst="line">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142561" y="4512390"/>
            <a:ext cx="4602971" cy="273313"/>
          </a:xfrm>
          <a:prstGeom prst="line">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088853" y="4635844"/>
            <a:ext cx="1803878" cy="788839"/>
          </a:xfrm>
          <a:prstGeom prst="line">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756690" y="4902711"/>
            <a:ext cx="2067619" cy="634411"/>
          </a:xfrm>
          <a:prstGeom prst="line">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1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19</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pic>
        <p:nvPicPr>
          <p:cNvPr id="7170" name="Picture 2" descr="t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195" y="1868289"/>
            <a:ext cx="4537377" cy="387739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成员资格及错误检测</a:t>
            </a:r>
          </a:p>
        </p:txBody>
      </p:sp>
      <p:sp>
        <p:nvSpPr>
          <p:cNvPr id="7" name="椭圆 6"/>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10337" y="1868290"/>
            <a:ext cx="3647152" cy="369332"/>
          </a:xfrm>
          <a:prstGeom prst="rect">
            <a:avLst/>
          </a:prstGeom>
        </p:spPr>
        <p:txBody>
          <a:bodyPr wrap="none">
            <a:spAutoFit/>
          </a:bodyPr>
          <a:lstStyle/>
          <a:p>
            <a:r>
              <a:rPr lang="zh-CN" altLang="en-US" dirty="0">
                <a:solidFill>
                  <a:schemeClr val="tx1">
                    <a:lumMod val="75000"/>
                    <a:lumOff val="25000"/>
                  </a:schemeClr>
                </a:solidFill>
              </a:rPr>
              <a:t>自底向上每一层代表一次随机通信</a:t>
            </a:r>
          </a:p>
        </p:txBody>
      </p:sp>
      <p:sp>
        <p:nvSpPr>
          <p:cNvPr id="8" name="矩形 7"/>
          <p:cNvSpPr/>
          <p:nvPr/>
        </p:nvSpPr>
        <p:spPr>
          <a:xfrm>
            <a:off x="610337" y="2354058"/>
            <a:ext cx="3454792" cy="369332"/>
          </a:xfrm>
          <a:prstGeom prst="rect">
            <a:avLst/>
          </a:prstGeom>
        </p:spPr>
        <p:txBody>
          <a:bodyPr wrap="none">
            <a:spAutoFit/>
          </a:bodyPr>
          <a:lstStyle/>
          <a:p>
            <a:r>
              <a:rPr lang="zh-CN" altLang="en-US" dirty="0">
                <a:solidFill>
                  <a:schemeClr val="tx1">
                    <a:lumMod val="75000"/>
                    <a:lumOff val="25000"/>
                  </a:schemeClr>
                </a:solidFill>
              </a:rPr>
              <a:t>第一层节点</a:t>
            </a:r>
            <a:r>
              <a:rPr lang="en-US" altLang="zh-CN" dirty="0">
                <a:solidFill>
                  <a:schemeClr val="tx1">
                    <a:lumMod val="75000"/>
                    <a:lumOff val="25000"/>
                  </a:schemeClr>
                </a:solidFill>
              </a:rPr>
              <a:t>1</a:t>
            </a:r>
            <a:r>
              <a:rPr lang="zh-CN" altLang="en-US" dirty="0">
                <a:solidFill>
                  <a:schemeClr val="tx1">
                    <a:lumMod val="75000"/>
                    <a:lumOff val="25000"/>
                  </a:schemeClr>
                </a:solidFill>
              </a:rPr>
              <a:t>将信息交换给节点</a:t>
            </a:r>
            <a:r>
              <a:rPr lang="en-US" altLang="zh-CN" dirty="0">
                <a:solidFill>
                  <a:schemeClr val="tx1">
                    <a:lumMod val="75000"/>
                    <a:lumOff val="25000"/>
                  </a:schemeClr>
                </a:solidFill>
              </a:rPr>
              <a:t>2</a:t>
            </a:r>
            <a:endParaRPr lang="zh-CN" altLang="en-US" dirty="0">
              <a:solidFill>
                <a:schemeClr val="tx1">
                  <a:lumMod val="75000"/>
                  <a:lumOff val="25000"/>
                </a:schemeClr>
              </a:solidFill>
            </a:endParaRPr>
          </a:p>
        </p:txBody>
      </p:sp>
      <p:sp>
        <p:nvSpPr>
          <p:cNvPr id="9" name="矩形 8"/>
          <p:cNvSpPr/>
          <p:nvPr/>
        </p:nvSpPr>
        <p:spPr>
          <a:xfrm>
            <a:off x="610337" y="2839826"/>
            <a:ext cx="3691540" cy="646331"/>
          </a:xfrm>
          <a:prstGeom prst="rect">
            <a:avLst/>
          </a:prstGeom>
        </p:spPr>
        <p:txBody>
          <a:bodyPr wrap="square">
            <a:spAutoFit/>
          </a:bodyPr>
          <a:lstStyle/>
          <a:p>
            <a:r>
              <a:rPr lang="zh-CN" altLang="en-US" dirty="0">
                <a:solidFill>
                  <a:schemeClr val="tx1">
                    <a:lumMod val="75000"/>
                    <a:lumOff val="25000"/>
                  </a:schemeClr>
                </a:solidFill>
              </a:rPr>
              <a:t>第二层节点</a:t>
            </a:r>
            <a:r>
              <a:rPr lang="en-US" altLang="zh-CN" dirty="0">
                <a:solidFill>
                  <a:schemeClr val="tx1">
                    <a:lumMod val="75000"/>
                    <a:lumOff val="25000"/>
                  </a:schemeClr>
                </a:solidFill>
              </a:rPr>
              <a:t>1</a:t>
            </a:r>
            <a:r>
              <a:rPr lang="zh-CN" altLang="en-US" dirty="0">
                <a:solidFill>
                  <a:schemeClr val="tx1">
                    <a:lumMod val="75000"/>
                    <a:lumOff val="25000"/>
                  </a:schemeClr>
                </a:solidFill>
              </a:rPr>
              <a:t>和</a:t>
            </a:r>
            <a:r>
              <a:rPr lang="en-US" altLang="zh-CN" dirty="0">
                <a:solidFill>
                  <a:schemeClr val="tx1">
                    <a:lumMod val="75000"/>
                    <a:lumOff val="25000"/>
                  </a:schemeClr>
                </a:solidFill>
              </a:rPr>
              <a:t>2</a:t>
            </a:r>
            <a:r>
              <a:rPr lang="zh-CN" altLang="en-US" dirty="0">
                <a:solidFill>
                  <a:schemeClr val="tx1">
                    <a:lumMod val="75000"/>
                    <a:lumOff val="25000"/>
                  </a:schemeClr>
                </a:solidFill>
              </a:rPr>
              <a:t>同时开始随机选择其他节点交换信息</a:t>
            </a:r>
          </a:p>
        </p:txBody>
      </p:sp>
      <p:sp>
        <p:nvSpPr>
          <p:cNvPr id="10" name="矩形 9"/>
          <p:cNvSpPr/>
          <p:nvPr/>
        </p:nvSpPr>
        <p:spPr>
          <a:xfrm>
            <a:off x="610337" y="3602593"/>
            <a:ext cx="2449710" cy="369332"/>
          </a:xfrm>
          <a:prstGeom prst="rect">
            <a:avLst/>
          </a:prstGeom>
        </p:spPr>
        <p:txBody>
          <a:bodyPr wrap="none">
            <a:spAutoFit/>
          </a:bodyPr>
          <a:lstStyle/>
          <a:p>
            <a:r>
              <a:rPr lang="zh-CN" altLang="en-US" dirty="0">
                <a:solidFill>
                  <a:schemeClr val="tx1">
                    <a:lumMod val="75000"/>
                    <a:lumOff val="25000"/>
                  </a:schemeClr>
                </a:solidFill>
              </a:rPr>
              <a:t>直到</a:t>
            </a:r>
            <a:r>
              <a:rPr lang="en-US" altLang="zh-CN" dirty="0">
                <a:solidFill>
                  <a:schemeClr val="tx1">
                    <a:lumMod val="75000"/>
                    <a:lumOff val="25000"/>
                  </a:schemeClr>
                </a:solidFill>
              </a:rPr>
              <a:t>N</a:t>
            </a:r>
            <a:r>
              <a:rPr lang="zh-CN" altLang="en-US" dirty="0">
                <a:solidFill>
                  <a:schemeClr val="tx1">
                    <a:lumMod val="75000"/>
                    <a:lumOff val="25000"/>
                  </a:schemeClr>
                </a:solidFill>
              </a:rPr>
              <a:t>个节点全部传遍</a:t>
            </a:r>
          </a:p>
        </p:txBody>
      </p:sp>
      <p:sp>
        <p:nvSpPr>
          <p:cNvPr id="12" name="矩形 11"/>
          <p:cNvSpPr/>
          <p:nvPr/>
        </p:nvSpPr>
        <p:spPr>
          <a:xfrm>
            <a:off x="405524" y="4088361"/>
            <a:ext cx="3672316" cy="400110"/>
          </a:xfrm>
          <a:prstGeom prst="rect">
            <a:avLst/>
          </a:prstGeom>
          <a:solidFill>
            <a:schemeClr val="accent6"/>
          </a:solidFill>
        </p:spPr>
        <p:txBody>
          <a:bodyPr wrap="square">
            <a:spAutoFit/>
          </a:bodyPr>
          <a:lstStyle/>
          <a:p>
            <a:r>
              <a:rPr lang="zh-CN" altLang="en-US" sz="2000" b="1" dirty="0" smtClean="0">
                <a:solidFill>
                  <a:schemeClr val="bg1"/>
                </a:solidFill>
              </a:rPr>
              <a:t>结论：</a:t>
            </a:r>
            <a:endParaRPr lang="zh-CN" altLang="en-US" sz="2000" b="1" dirty="0">
              <a:solidFill>
                <a:schemeClr val="bg1"/>
              </a:solidFill>
            </a:endParaRPr>
          </a:p>
        </p:txBody>
      </p:sp>
      <p:sp>
        <p:nvSpPr>
          <p:cNvPr id="13" name="矩形 12"/>
          <p:cNvSpPr/>
          <p:nvPr/>
        </p:nvSpPr>
        <p:spPr>
          <a:xfrm>
            <a:off x="557018" y="4663114"/>
            <a:ext cx="3195105" cy="369332"/>
          </a:xfrm>
          <a:prstGeom prst="rect">
            <a:avLst/>
          </a:prstGeom>
        </p:spPr>
        <p:txBody>
          <a:bodyPr wrap="none">
            <a:spAutoFit/>
          </a:bodyPr>
          <a:lstStyle/>
          <a:p>
            <a:r>
              <a:rPr lang="en-US" altLang="zh-CN" dirty="0">
                <a:solidFill>
                  <a:schemeClr val="tx1">
                    <a:lumMod val="75000"/>
                    <a:lumOff val="25000"/>
                  </a:schemeClr>
                </a:solidFill>
              </a:rPr>
              <a:t>Dynamo</a:t>
            </a:r>
            <a:r>
              <a:rPr lang="zh-CN" altLang="en-US" dirty="0">
                <a:solidFill>
                  <a:schemeClr val="tx1">
                    <a:lumMod val="75000"/>
                    <a:lumOff val="25000"/>
                  </a:schemeClr>
                </a:solidFill>
              </a:rPr>
              <a:t>中的节点数不能太多</a:t>
            </a:r>
          </a:p>
        </p:txBody>
      </p:sp>
      <p:sp>
        <p:nvSpPr>
          <p:cNvPr id="14" name="矩形 13"/>
          <p:cNvSpPr/>
          <p:nvPr/>
        </p:nvSpPr>
        <p:spPr>
          <a:xfrm>
            <a:off x="557019" y="5090675"/>
            <a:ext cx="3798176" cy="646331"/>
          </a:xfrm>
          <a:prstGeom prst="rect">
            <a:avLst/>
          </a:prstGeom>
        </p:spPr>
        <p:txBody>
          <a:bodyPr wrap="square">
            <a:spAutoFit/>
          </a:bodyPr>
          <a:lstStyle/>
          <a:p>
            <a:r>
              <a:rPr lang="en-US" altLang="zh-CN" dirty="0">
                <a:solidFill>
                  <a:schemeClr val="tx1">
                    <a:lumMod val="75000"/>
                    <a:lumOff val="25000"/>
                  </a:schemeClr>
                </a:solidFill>
              </a:rPr>
              <a:t>Amazon</a:t>
            </a:r>
            <a:r>
              <a:rPr lang="zh-CN" altLang="en-US" dirty="0">
                <a:solidFill>
                  <a:schemeClr val="tx1">
                    <a:lumMod val="75000"/>
                    <a:lumOff val="25000"/>
                  </a:schemeClr>
                </a:solidFill>
              </a:rPr>
              <a:t>采用了</a:t>
            </a:r>
            <a:r>
              <a:rPr lang="zh-CN" altLang="en-US" dirty="0">
                <a:solidFill>
                  <a:srgbClr val="FF0000"/>
                </a:solidFill>
              </a:rPr>
              <a:t>分层</a:t>
            </a:r>
            <a:r>
              <a:rPr lang="en-US" altLang="zh-CN" dirty="0">
                <a:solidFill>
                  <a:srgbClr val="FF0000"/>
                </a:solidFill>
              </a:rPr>
              <a:t>Dynamo</a:t>
            </a:r>
            <a:r>
              <a:rPr lang="zh-CN" altLang="en-US" dirty="0">
                <a:solidFill>
                  <a:srgbClr val="FF0000"/>
                </a:solidFill>
              </a:rPr>
              <a:t>结构</a:t>
            </a:r>
            <a:r>
              <a:rPr lang="zh-CN" altLang="en-US" dirty="0">
                <a:solidFill>
                  <a:schemeClr val="tx1">
                    <a:lumMod val="75000"/>
                    <a:lumOff val="25000"/>
                  </a:schemeClr>
                </a:solidFill>
              </a:rPr>
              <a:t>来解决该问题</a:t>
            </a:r>
          </a:p>
        </p:txBody>
      </p:sp>
      <p:sp>
        <p:nvSpPr>
          <p:cNvPr id="15" name="椭圆 14"/>
          <p:cNvSpPr/>
          <p:nvPr/>
        </p:nvSpPr>
        <p:spPr>
          <a:xfrm>
            <a:off x="427145" y="1991111"/>
            <a:ext cx="127327" cy="1273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427145" y="2446663"/>
            <a:ext cx="127327" cy="1273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p:nvSpPr>
        <p:spPr>
          <a:xfrm>
            <a:off x="427145" y="2985870"/>
            <a:ext cx="127327" cy="1273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p:cNvSpPr/>
          <p:nvPr/>
        </p:nvSpPr>
        <p:spPr>
          <a:xfrm>
            <a:off x="427145" y="3723595"/>
            <a:ext cx="127327" cy="1273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427145" y="4762422"/>
            <a:ext cx="127327" cy="1273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p:nvPr/>
        </p:nvSpPr>
        <p:spPr>
          <a:xfrm>
            <a:off x="427145" y="5215893"/>
            <a:ext cx="127327" cy="1273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5641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圆角矩形 1"/>
          <p:cNvSpPr/>
          <p:nvPr/>
        </p:nvSpPr>
        <p:spPr>
          <a:xfrm>
            <a:off x="2875069" y="1514307"/>
            <a:ext cx="5693399" cy="394154"/>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498375"/>
            <a:ext cx="3998210" cy="415498"/>
          </a:xfrm>
          <a:prstGeom prst="rect">
            <a:avLst/>
          </a:prstGeom>
        </p:spPr>
        <p:txBody>
          <a:bodyPr wrap="none">
            <a:spAutoFit/>
          </a:bodyPr>
          <a:lstStyle/>
          <a:p>
            <a:r>
              <a:rPr lang="en-US" altLang="zh-CN" sz="2100" spc="225" dirty="0" smtClean="0">
                <a:solidFill>
                  <a:schemeClr val="bg1"/>
                </a:solidFill>
                <a:latin typeface="微软雅黑" panose="020B0503020204020204" pitchFamily="34" charset="-122"/>
                <a:ea typeface="微软雅黑" panose="020B0503020204020204" pitchFamily="34" charset="-122"/>
              </a:rPr>
              <a:t>23.1 </a:t>
            </a:r>
            <a:r>
              <a:rPr lang="zh-CN" altLang="en-US" sz="2100"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100" spc="225" dirty="0" smtClean="0">
                <a:solidFill>
                  <a:schemeClr val="bg1"/>
                </a:solidFill>
                <a:latin typeface="微软雅黑" panose="020B0503020204020204" pitchFamily="34" charset="-122"/>
                <a:ea typeface="微软雅黑" panose="020B0503020204020204" pitchFamily="34" charset="-122"/>
              </a:rPr>
              <a:t>Dynamo</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3012363"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23.2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弹性计算云</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EC2</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110147"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23.3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简单存储服务</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S3</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5618850" cy="415498"/>
          </a:xfrm>
          <a:prstGeom prst="rect">
            <a:avLst/>
          </a:prstGeom>
        </p:spPr>
        <p:txBody>
          <a:bodyPr wrap="squar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23.4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非关系型数据库服务</a:t>
            </a:r>
            <a:endParaRPr lang="zh-CN" altLang="en-US" sz="2100" spc="-1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2875069" y="336768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2949618" y="3378460"/>
            <a:ext cx="3659976"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23.5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关系数据库服务</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RDS</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739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7597" y="1580718"/>
            <a:ext cx="2536503" cy="5196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20</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1415772" cy="461665"/>
          </a:xfrm>
          <a:prstGeom prst="rect">
            <a:avLst/>
          </a:prstGeom>
          <a:noFill/>
        </p:spPr>
        <p:txBody>
          <a:bodyPr wrap="none" rtlCol="0">
            <a:spAutoFit/>
          </a:bodyPr>
          <a:lstStyle/>
          <a:p>
            <a:r>
              <a:rPr lang="zh-CN" altLang="en-US" sz="2400" b="1" dirty="0">
                <a:solidFill>
                  <a:schemeClr val="accent6"/>
                </a:solidFill>
              </a:rPr>
              <a:t>容错机制</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04049" y="2119952"/>
            <a:ext cx="3729904" cy="1338828"/>
          </a:xfrm>
          <a:prstGeom prst="rect">
            <a:avLst/>
          </a:prstGeom>
        </p:spPr>
        <p:txBody>
          <a:bodyPr wrap="square">
            <a:spAutoFit/>
          </a:bodyPr>
          <a:lstStyle/>
          <a:p>
            <a:pPr>
              <a:lnSpc>
                <a:spcPct val="150000"/>
              </a:lnSpc>
            </a:pPr>
            <a:r>
              <a:rPr lang="zh-CN" altLang="en-US" dirty="0">
                <a:solidFill>
                  <a:schemeClr val="tx1">
                    <a:lumMod val="75000"/>
                    <a:lumOff val="25000"/>
                  </a:schemeClr>
                </a:solidFill>
              </a:rPr>
              <a:t>为了处理临时失效的节点，</a:t>
            </a:r>
            <a:r>
              <a:rPr lang="en-US" altLang="zh-CN" dirty="0">
                <a:solidFill>
                  <a:schemeClr val="tx1">
                    <a:lumMod val="75000"/>
                    <a:lumOff val="25000"/>
                  </a:schemeClr>
                </a:solidFill>
              </a:rPr>
              <a:t>Dynamo</a:t>
            </a:r>
            <a:r>
              <a:rPr lang="zh-CN" altLang="en-US" dirty="0">
                <a:solidFill>
                  <a:schemeClr val="tx1">
                    <a:lumMod val="75000"/>
                    <a:lumOff val="25000"/>
                  </a:schemeClr>
                </a:solidFill>
              </a:rPr>
              <a:t>中采用了一种带有监听的数据回传机制（</a:t>
            </a:r>
            <a:r>
              <a:rPr lang="en-US" altLang="zh-CN" dirty="0">
                <a:solidFill>
                  <a:schemeClr val="tx1">
                    <a:lumMod val="75000"/>
                    <a:lumOff val="25000"/>
                  </a:schemeClr>
                </a:solidFill>
              </a:rPr>
              <a:t>Hinted Handoff</a:t>
            </a:r>
            <a:r>
              <a:rPr lang="zh-CN" altLang="en-US" dirty="0">
                <a:solidFill>
                  <a:schemeClr val="tx1">
                    <a:lumMod val="75000"/>
                    <a:lumOff val="25000"/>
                  </a:schemeClr>
                </a:solidFill>
              </a:rPr>
              <a:t>）</a:t>
            </a:r>
          </a:p>
        </p:txBody>
      </p:sp>
      <p:pic>
        <p:nvPicPr>
          <p:cNvPr id="8" name="图片 7"/>
          <p:cNvPicPr>
            <a:picLocks noChangeAspect="1"/>
          </p:cNvPicPr>
          <p:nvPr/>
        </p:nvPicPr>
        <p:blipFill>
          <a:blip r:embed="rId2">
            <a:duotone>
              <a:schemeClr val="accent6">
                <a:shade val="45000"/>
                <a:satMod val="135000"/>
              </a:schemeClr>
              <a:prstClr val="white"/>
            </a:duotone>
          </a:blip>
          <a:stretch>
            <a:fillRect/>
          </a:stretch>
        </p:blipFill>
        <p:spPr>
          <a:xfrm>
            <a:off x="4245316" y="1580718"/>
            <a:ext cx="4584589" cy="4102964"/>
          </a:xfrm>
          <a:prstGeom prst="rect">
            <a:avLst/>
          </a:prstGeom>
          <a:effectLst>
            <a:outerShdw blurRad="50800" dist="38100" dir="5400000" algn="t" rotWithShape="0">
              <a:prstClr val="black">
                <a:alpha val="40000"/>
              </a:prstClr>
            </a:outerShdw>
          </a:effectLst>
        </p:spPr>
      </p:pic>
      <p:sp>
        <p:nvSpPr>
          <p:cNvPr id="9" name="矩形 8"/>
          <p:cNvSpPr/>
          <p:nvPr/>
        </p:nvSpPr>
        <p:spPr>
          <a:xfrm>
            <a:off x="686235" y="1650280"/>
            <a:ext cx="2236510" cy="400110"/>
          </a:xfrm>
          <a:prstGeom prst="rect">
            <a:avLst/>
          </a:prstGeom>
        </p:spPr>
        <p:txBody>
          <a:bodyPr wrap="none">
            <a:spAutoFit/>
          </a:bodyPr>
          <a:lstStyle/>
          <a:p>
            <a:r>
              <a:rPr lang="zh-CN" altLang="en-US" sz="2000" dirty="0">
                <a:solidFill>
                  <a:schemeClr val="bg1"/>
                </a:solidFill>
              </a:rPr>
              <a:t>临时故障处理机制</a:t>
            </a:r>
          </a:p>
        </p:txBody>
      </p:sp>
      <p:sp>
        <p:nvSpPr>
          <p:cNvPr id="10" name="矩形 9"/>
          <p:cNvSpPr/>
          <p:nvPr/>
        </p:nvSpPr>
        <p:spPr>
          <a:xfrm>
            <a:off x="361983" y="3845709"/>
            <a:ext cx="3771969" cy="1754326"/>
          </a:xfrm>
          <a:prstGeom prst="rect">
            <a:avLst/>
          </a:prstGeom>
        </p:spPr>
        <p:txBody>
          <a:bodyPr wrap="square">
            <a:spAutoFit/>
          </a:bodyPr>
          <a:lstStyle/>
          <a:p>
            <a:pPr>
              <a:lnSpc>
                <a:spcPct val="150000"/>
              </a:lnSpc>
            </a:pPr>
            <a:r>
              <a:rPr lang="zh-CN" altLang="en-US" dirty="0">
                <a:solidFill>
                  <a:schemeClr val="tx1">
                    <a:lumMod val="75000"/>
                    <a:lumOff val="25000"/>
                  </a:schemeClr>
                </a:solidFill>
              </a:rPr>
              <a:t>当虚拟节点</a:t>
            </a:r>
            <a:r>
              <a:rPr lang="en-US" altLang="zh-CN" dirty="0">
                <a:solidFill>
                  <a:schemeClr val="tx1">
                    <a:lumMod val="75000"/>
                    <a:lumOff val="25000"/>
                  </a:schemeClr>
                </a:solidFill>
              </a:rPr>
              <a:t>A</a:t>
            </a:r>
            <a:r>
              <a:rPr lang="zh-CN" altLang="en-US" dirty="0">
                <a:solidFill>
                  <a:schemeClr val="tx1">
                    <a:lumMod val="75000"/>
                    <a:lumOff val="25000"/>
                  </a:schemeClr>
                </a:solidFill>
              </a:rPr>
              <a:t>失效后，会将数据临时存放在节点</a:t>
            </a:r>
            <a:r>
              <a:rPr lang="en-US" altLang="zh-CN" dirty="0">
                <a:solidFill>
                  <a:schemeClr val="tx1">
                    <a:lumMod val="75000"/>
                    <a:lumOff val="25000"/>
                  </a:schemeClr>
                </a:solidFill>
              </a:rPr>
              <a:t>D</a:t>
            </a:r>
            <a:r>
              <a:rPr lang="zh-CN" altLang="en-US" dirty="0">
                <a:solidFill>
                  <a:schemeClr val="tx1">
                    <a:lumMod val="75000"/>
                    <a:lumOff val="25000"/>
                  </a:schemeClr>
                </a:solidFill>
              </a:rPr>
              <a:t>的临时空间中，并在节点</a:t>
            </a:r>
            <a:r>
              <a:rPr lang="en-US" altLang="zh-CN" dirty="0">
                <a:solidFill>
                  <a:schemeClr val="tx1">
                    <a:lumMod val="75000"/>
                    <a:lumOff val="25000"/>
                  </a:schemeClr>
                </a:solidFill>
              </a:rPr>
              <a:t>A</a:t>
            </a:r>
            <a:r>
              <a:rPr lang="zh-CN" altLang="en-US" dirty="0">
                <a:solidFill>
                  <a:schemeClr val="tx1">
                    <a:lumMod val="75000"/>
                    <a:lumOff val="25000"/>
                  </a:schemeClr>
                </a:solidFill>
              </a:rPr>
              <a:t>重新可用后，由节点</a:t>
            </a:r>
            <a:r>
              <a:rPr lang="en-US" altLang="zh-CN" dirty="0">
                <a:solidFill>
                  <a:schemeClr val="tx1">
                    <a:lumMod val="75000"/>
                    <a:lumOff val="25000"/>
                  </a:schemeClr>
                </a:solidFill>
              </a:rPr>
              <a:t>D</a:t>
            </a:r>
            <a:r>
              <a:rPr lang="zh-CN" altLang="en-US" dirty="0">
                <a:solidFill>
                  <a:schemeClr val="tx1">
                    <a:lumMod val="75000"/>
                    <a:lumOff val="25000"/>
                  </a:schemeClr>
                </a:solidFill>
              </a:rPr>
              <a:t>将数据回传给节点</a:t>
            </a:r>
            <a:r>
              <a:rPr lang="en-US" altLang="zh-CN" dirty="0">
                <a:solidFill>
                  <a:schemeClr val="tx1">
                    <a:lumMod val="75000"/>
                    <a:lumOff val="25000"/>
                  </a:schemeClr>
                </a:solidFill>
              </a:rPr>
              <a:t>A</a:t>
            </a:r>
            <a:r>
              <a:rPr lang="zh-CN" altLang="en-US" dirty="0">
                <a:solidFill>
                  <a:schemeClr val="tx1">
                    <a:lumMod val="75000"/>
                    <a:lumOff val="25000"/>
                  </a:schemeClr>
                </a:solidFill>
              </a:rPr>
              <a:t>。</a:t>
            </a:r>
          </a:p>
        </p:txBody>
      </p:sp>
      <p:sp>
        <p:nvSpPr>
          <p:cNvPr id="12" name="矩形 11"/>
          <p:cNvSpPr/>
          <p:nvPr/>
        </p:nvSpPr>
        <p:spPr>
          <a:xfrm>
            <a:off x="404049" y="1580718"/>
            <a:ext cx="159831" cy="5196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282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21</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049" y="808059"/>
            <a:ext cx="1415772" cy="461665"/>
          </a:xfrm>
          <a:prstGeom prst="rect">
            <a:avLst/>
          </a:prstGeom>
          <a:noFill/>
        </p:spPr>
        <p:txBody>
          <a:bodyPr wrap="none" rtlCol="0">
            <a:spAutoFit/>
          </a:bodyPr>
          <a:lstStyle/>
          <a:p>
            <a:r>
              <a:rPr lang="zh-CN" altLang="en-US" sz="2400" b="1" dirty="0">
                <a:solidFill>
                  <a:schemeClr val="accent6"/>
                </a:solidFill>
              </a:rPr>
              <a:t>容错机制</a:t>
            </a:r>
          </a:p>
        </p:txBody>
      </p:sp>
      <p:sp>
        <p:nvSpPr>
          <p:cNvPr id="7" name="椭圆 6"/>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37598" y="1580718"/>
            <a:ext cx="2810428" cy="5196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86235" y="1650280"/>
            <a:ext cx="2492990" cy="400110"/>
          </a:xfrm>
          <a:prstGeom prst="rect">
            <a:avLst/>
          </a:prstGeom>
        </p:spPr>
        <p:txBody>
          <a:bodyPr wrap="none">
            <a:spAutoFit/>
          </a:bodyPr>
          <a:lstStyle/>
          <a:p>
            <a:r>
              <a:rPr lang="zh-CN" altLang="en-US" sz="2000" dirty="0">
                <a:solidFill>
                  <a:schemeClr val="bg1"/>
                </a:solidFill>
              </a:rPr>
              <a:t>永久性故障处理机制</a:t>
            </a:r>
          </a:p>
        </p:txBody>
      </p:sp>
      <p:sp>
        <p:nvSpPr>
          <p:cNvPr id="10" name="矩形 9"/>
          <p:cNvSpPr/>
          <p:nvPr/>
        </p:nvSpPr>
        <p:spPr>
          <a:xfrm>
            <a:off x="404049" y="1580718"/>
            <a:ext cx="159831" cy="5196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643573" y="2292757"/>
            <a:ext cx="8143311" cy="3298001"/>
            <a:chOff x="643573" y="2460038"/>
            <a:chExt cx="8143311" cy="3298001"/>
          </a:xfrm>
        </p:grpSpPr>
        <p:sp>
          <p:nvSpPr>
            <p:cNvPr id="3" name="椭圆 2"/>
            <p:cNvSpPr/>
            <p:nvPr/>
          </p:nvSpPr>
          <p:spPr>
            <a:xfrm>
              <a:off x="1377861" y="3504040"/>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3" name="椭圆 12"/>
            <p:cNvSpPr/>
            <p:nvPr/>
          </p:nvSpPr>
          <p:spPr>
            <a:xfrm>
              <a:off x="897801" y="4403200"/>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4" name="椭圆 13"/>
            <p:cNvSpPr/>
            <p:nvPr/>
          </p:nvSpPr>
          <p:spPr>
            <a:xfrm>
              <a:off x="1819821" y="4403200"/>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15" name="椭圆 14"/>
            <p:cNvSpPr/>
            <p:nvPr/>
          </p:nvSpPr>
          <p:spPr>
            <a:xfrm>
              <a:off x="643573" y="5353019"/>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7</a:t>
              </a:r>
              <a:endParaRPr lang="zh-CN" altLang="en-US" dirty="0"/>
            </a:p>
          </p:txBody>
        </p:sp>
        <p:sp>
          <p:nvSpPr>
            <p:cNvPr id="16" name="椭圆 15"/>
            <p:cNvSpPr/>
            <p:nvPr/>
          </p:nvSpPr>
          <p:spPr>
            <a:xfrm>
              <a:off x="1118554" y="5353019"/>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8</a:t>
              </a:r>
              <a:endParaRPr lang="zh-CN" altLang="en-US" dirty="0"/>
            </a:p>
          </p:txBody>
        </p:sp>
        <p:sp>
          <p:nvSpPr>
            <p:cNvPr id="17" name="椭圆 16"/>
            <p:cNvSpPr/>
            <p:nvPr/>
          </p:nvSpPr>
          <p:spPr>
            <a:xfrm>
              <a:off x="1606122" y="5353019"/>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9</a:t>
              </a:r>
              <a:endParaRPr lang="zh-CN" altLang="en-US" dirty="0"/>
            </a:p>
          </p:txBody>
        </p:sp>
        <p:sp>
          <p:nvSpPr>
            <p:cNvPr id="18" name="椭圆 17"/>
            <p:cNvSpPr/>
            <p:nvPr/>
          </p:nvSpPr>
          <p:spPr>
            <a:xfrm>
              <a:off x="2093690" y="5353019"/>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3476129" y="3504040"/>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23" name="椭圆 22"/>
            <p:cNvSpPr/>
            <p:nvPr/>
          </p:nvSpPr>
          <p:spPr>
            <a:xfrm>
              <a:off x="2996069" y="4403200"/>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24" name="椭圆 23"/>
            <p:cNvSpPr/>
            <p:nvPr/>
          </p:nvSpPr>
          <p:spPr>
            <a:xfrm>
              <a:off x="3918089" y="4403200"/>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
          <p:nvSpPr>
            <p:cNvPr id="25" name="椭圆 24"/>
            <p:cNvSpPr/>
            <p:nvPr/>
          </p:nvSpPr>
          <p:spPr>
            <a:xfrm>
              <a:off x="2741841" y="5353019"/>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p:cNvSpPr/>
            <p:nvPr/>
          </p:nvSpPr>
          <p:spPr>
            <a:xfrm>
              <a:off x="3216822" y="5353019"/>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3704390" y="5353019"/>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p:nvSpPr>
          <p:spPr>
            <a:xfrm>
              <a:off x="4191958" y="5353019"/>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5564911" y="3504040"/>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30" name="椭圆 29"/>
            <p:cNvSpPr/>
            <p:nvPr/>
          </p:nvSpPr>
          <p:spPr>
            <a:xfrm>
              <a:off x="5084851" y="4403200"/>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1" name="椭圆 30"/>
            <p:cNvSpPr/>
            <p:nvPr/>
          </p:nvSpPr>
          <p:spPr>
            <a:xfrm>
              <a:off x="6006871" y="4403200"/>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32" name="椭圆 31"/>
            <p:cNvSpPr/>
            <p:nvPr/>
          </p:nvSpPr>
          <p:spPr>
            <a:xfrm>
              <a:off x="4830623" y="5353019"/>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7</a:t>
              </a:r>
              <a:endParaRPr lang="zh-CN" altLang="en-US" dirty="0"/>
            </a:p>
          </p:txBody>
        </p:sp>
        <p:sp>
          <p:nvSpPr>
            <p:cNvPr id="33" name="椭圆 32"/>
            <p:cNvSpPr/>
            <p:nvPr/>
          </p:nvSpPr>
          <p:spPr>
            <a:xfrm>
              <a:off x="5305604" y="5353019"/>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8</a:t>
              </a:r>
              <a:endParaRPr lang="zh-CN" altLang="en-US" dirty="0"/>
            </a:p>
          </p:txBody>
        </p:sp>
        <p:sp>
          <p:nvSpPr>
            <p:cNvPr id="34" name="椭圆 33"/>
            <p:cNvSpPr/>
            <p:nvPr/>
          </p:nvSpPr>
          <p:spPr>
            <a:xfrm>
              <a:off x="5793172" y="5353019"/>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9</a:t>
              </a:r>
              <a:endParaRPr lang="zh-CN" altLang="en-US" dirty="0"/>
            </a:p>
          </p:txBody>
        </p:sp>
        <p:sp>
          <p:nvSpPr>
            <p:cNvPr id="35" name="椭圆 34"/>
            <p:cNvSpPr/>
            <p:nvPr/>
          </p:nvSpPr>
          <p:spPr>
            <a:xfrm>
              <a:off x="6280740" y="5353019"/>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639616" y="3504040"/>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159556" y="4403200"/>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081576" y="4403200"/>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
          <p:nvSpPr>
            <p:cNvPr id="39" name="椭圆 38"/>
            <p:cNvSpPr/>
            <p:nvPr/>
          </p:nvSpPr>
          <p:spPr>
            <a:xfrm>
              <a:off x="6905328" y="5353019"/>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380309" y="5353019"/>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867877" y="5353019"/>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355445" y="5353019"/>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397778" y="2460038"/>
              <a:ext cx="405020" cy="4050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a:t>
              </a:r>
              <a:endParaRPr lang="zh-CN" altLang="en-US" dirty="0"/>
            </a:p>
          </p:txBody>
        </p:sp>
        <p:sp>
          <p:nvSpPr>
            <p:cNvPr id="44" name="椭圆 43"/>
            <p:cNvSpPr/>
            <p:nvPr/>
          </p:nvSpPr>
          <p:spPr>
            <a:xfrm>
              <a:off x="6605380" y="2460038"/>
              <a:ext cx="405020" cy="4050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12742" y="5388707"/>
              <a:ext cx="457859" cy="369332"/>
            </a:xfrm>
            <a:prstGeom prst="rect">
              <a:avLst/>
            </a:prstGeom>
            <a:noFill/>
          </p:spPr>
          <p:txBody>
            <a:bodyPr wrap="square" rtlCol="0">
              <a:spAutoFit/>
            </a:bodyPr>
            <a:lstStyle/>
            <a:p>
              <a:r>
                <a:rPr lang="en-US" altLang="zh-CN" dirty="0" smtClean="0">
                  <a:solidFill>
                    <a:schemeClr val="bg1"/>
                  </a:solidFill>
                </a:rPr>
                <a:t>11</a:t>
              </a:r>
              <a:endParaRPr lang="zh-CN" altLang="en-US" dirty="0">
                <a:solidFill>
                  <a:schemeClr val="bg1"/>
                </a:solidFill>
              </a:endParaRPr>
            </a:p>
          </p:txBody>
        </p:sp>
        <p:sp>
          <p:nvSpPr>
            <p:cNvPr id="46" name="文本框 45"/>
            <p:cNvSpPr txBox="1"/>
            <p:nvPr/>
          </p:nvSpPr>
          <p:spPr>
            <a:xfrm>
              <a:off x="2081019" y="5388707"/>
              <a:ext cx="457859" cy="369332"/>
            </a:xfrm>
            <a:prstGeom prst="rect">
              <a:avLst/>
            </a:prstGeom>
            <a:noFill/>
          </p:spPr>
          <p:txBody>
            <a:bodyPr wrap="square" rtlCol="0">
              <a:spAutoFit/>
            </a:bodyPr>
            <a:lstStyle/>
            <a:p>
              <a:r>
                <a:rPr lang="en-US" altLang="zh-CN" dirty="0" smtClean="0">
                  <a:solidFill>
                    <a:schemeClr val="bg1"/>
                  </a:solidFill>
                </a:rPr>
                <a:t>10</a:t>
              </a:r>
              <a:endParaRPr lang="zh-CN" altLang="en-US" dirty="0">
                <a:solidFill>
                  <a:schemeClr val="bg1"/>
                </a:solidFill>
              </a:endParaRPr>
            </a:p>
          </p:txBody>
        </p:sp>
        <p:sp>
          <p:nvSpPr>
            <p:cNvPr id="47" name="文本框 46"/>
            <p:cNvSpPr txBox="1"/>
            <p:nvPr/>
          </p:nvSpPr>
          <p:spPr>
            <a:xfrm>
              <a:off x="3186273" y="5388707"/>
              <a:ext cx="457859" cy="369332"/>
            </a:xfrm>
            <a:prstGeom prst="rect">
              <a:avLst/>
            </a:prstGeom>
            <a:noFill/>
          </p:spPr>
          <p:txBody>
            <a:bodyPr wrap="square" rtlCol="0">
              <a:spAutoFit/>
            </a:bodyPr>
            <a:lstStyle/>
            <a:p>
              <a:r>
                <a:rPr lang="en-US" altLang="zh-CN" dirty="0" smtClean="0">
                  <a:solidFill>
                    <a:schemeClr val="bg1"/>
                  </a:solidFill>
                </a:rPr>
                <a:t>12</a:t>
              </a:r>
              <a:endParaRPr lang="zh-CN" altLang="en-US" dirty="0">
                <a:solidFill>
                  <a:schemeClr val="bg1"/>
                </a:solidFill>
              </a:endParaRPr>
            </a:p>
          </p:txBody>
        </p:sp>
        <p:sp>
          <p:nvSpPr>
            <p:cNvPr id="48" name="文本框 47"/>
            <p:cNvSpPr txBox="1"/>
            <p:nvPr/>
          </p:nvSpPr>
          <p:spPr>
            <a:xfrm>
              <a:off x="3682597" y="5388707"/>
              <a:ext cx="457859" cy="369332"/>
            </a:xfrm>
            <a:prstGeom prst="rect">
              <a:avLst/>
            </a:prstGeom>
            <a:noFill/>
          </p:spPr>
          <p:txBody>
            <a:bodyPr wrap="square" rtlCol="0">
              <a:spAutoFit/>
            </a:bodyPr>
            <a:lstStyle/>
            <a:p>
              <a:r>
                <a:rPr lang="en-US" altLang="zh-CN" dirty="0" smtClean="0">
                  <a:solidFill>
                    <a:schemeClr val="bg1"/>
                  </a:solidFill>
                </a:rPr>
                <a:t>13</a:t>
              </a:r>
              <a:endParaRPr lang="zh-CN" altLang="en-US" dirty="0">
                <a:solidFill>
                  <a:schemeClr val="bg1"/>
                </a:solidFill>
              </a:endParaRPr>
            </a:p>
          </p:txBody>
        </p:sp>
        <p:sp>
          <p:nvSpPr>
            <p:cNvPr id="49" name="文本框 48"/>
            <p:cNvSpPr txBox="1"/>
            <p:nvPr/>
          </p:nvSpPr>
          <p:spPr>
            <a:xfrm>
              <a:off x="4155688" y="5388707"/>
              <a:ext cx="457859" cy="369332"/>
            </a:xfrm>
            <a:prstGeom prst="rect">
              <a:avLst/>
            </a:prstGeom>
            <a:noFill/>
          </p:spPr>
          <p:txBody>
            <a:bodyPr wrap="square" rtlCol="0">
              <a:spAutoFit/>
            </a:bodyPr>
            <a:lstStyle/>
            <a:p>
              <a:r>
                <a:rPr lang="en-US" altLang="zh-CN" dirty="0" smtClean="0">
                  <a:solidFill>
                    <a:schemeClr val="bg1"/>
                  </a:solidFill>
                </a:rPr>
                <a:t>14</a:t>
              </a:r>
              <a:endParaRPr lang="zh-CN" altLang="en-US" dirty="0">
                <a:solidFill>
                  <a:schemeClr val="bg1"/>
                </a:solidFill>
              </a:endParaRPr>
            </a:p>
          </p:txBody>
        </p:sp>
        <p:sp>
          <p:nvSpPr>
            <p:cNvPr id="50" name="文本框 49"/>
            <p:cNvSpPr txBox="1"/>
            <p:nvPr/>
          </p:nvSpPr>
          <p:spPr>
            <a:xfrm>
              <a:off x="6582003" y="2477882"/>
              <a:ext cx="457859" cy="369332"/>
            </a:xfrm>
            <a:prstGeom prst="rect">
              <a:avLst/>
            </a:prstGeom>
            <a:noFill/>
          </p:spPr>
          <p:txBody>
            <a:bodyPr wrap="square" rtlCol="0">
              <a:spAutoFit/>
            </a:bodyPr>
            <a:lstStyle/>
            <a:p>
              <a:r>
                <a:rPr lang="en-US" altLang="zh-CN" dirty="0" smtClean="0">
                  <a:solidFill>
                    <a:schemeClr val="bg1"/>
                  </a:solidFill>
                </a:rPr>
                <a:t>11</a:t>
              </a:r>
              <a:endParaRPr lang="zh-CN" altLang="en-US" dirty="0">
                <a:solidFill>
                  <a:schemeClr val="bg1"/>
                </a:solidFill>
              </a:endParaRPr>
            </a:p>
          </p:txBody>
        </p:sp>
        <p:sp>
          <p:nvSpPr>
            <p:cNvPr id="51" name="文本框 50"/>
            <p:cNvSpPr txBox="1"/>
            <p:nvPr/>
          </p:nvSpPr>
          <p:spPr>
            <a:xfrm>
              <a:off x="6254320" y="5388707"/>
              <a:ext cx="457859" cy="369332"/>
            </a:xfrm>
            <a:prstGeom prst="rect">
              <a:avLst/>
            </a:prstGeom>
            <a:noFill/>
          </p:spPr>
          <p:txBody>
            <a:bodyPr wrap="square" rtlCol="0">
              <a:spAutoFit/>
            </a:bodyPr>
            <a:lstStyle/>
            <a:p>
              <a:r>
                <a:rPr lang="en-US" altLang="zh-CN" dirty="0" smtClean="0">
                  <a:solidFill>
                    <a:schemeClr val="bg1"/>
                  </a:solidFill>
                </a:rPr>
                <a:t>10</a:t>
              </a:r>
              <a:endParaRPr lang="zh-CN" altLang="en-US" dirty="0">
                <a:solidFill>
                  <a:schemeClr val="bg1"/>
                </a:solidFill>
              </a:endParaRPr>
            </a:p>
          </p:txBody>
        </p:sp>
        <p:sp>
          <p:nvSpPr>
            <p:cNvPr id="52" name="文本框 51"/>
            <p:cNvSpPr txBox="1"/>
            <p:nvPr/>
          </p:nvSpPr>
          <p:spPr>
            <a:xfrm>
              <a:off x="8329025" y="5388707"/>
              <a:ext cx="457859" cy="369332"/>
            </a:xfrm>
            <a:prstGeom prst="rect">
              <a:avLst/>
            </a:prstGeom>
            <a:noFill/>
          </p:spPr>
          <p:txBody>
            <a:bodyPr wrap="square" rtlCol="0">
              <a:spAutoFit/>
            </a:bodyPr>
            <a:lstStyle/>
            <a:p>
              <a:r>
                <a:rPr lang="en-US" altLang="zh-CN" dirty="0" smtClean="0">
                  <a:solidFill>
                    <a:schemeClr val="bg1"/>
                  </a:solidFill>
                </a:rPr>
                <a:t>14</a:t>
              </a:r>
              <a:endParaRPr lang="zh-CN" altLang="en-US" dirty="0">
                <a:solidFill>
                  <a:schemeClr val="bg1"/>
                </a:solidFill>
              </a:endParaRPr>
            </a:p>
          </p:txBody>
        </p:sp>
        <p:sp>
          <p:nvSpPr>
            <p:cNvPr id="53" name="文本框 52"/>
            <p:cNvSpPr txBox="1"/>
            <p:nvPr/>
          </p:nvSpPr>
          <p:spPr>
            <a:xfrm>
              <a:off x="7837897" y="5388707"/>
              <a:ext cx="457859" cy="369332"/>
            </a:xfrm>
            <a:prstGeom prst="rect">
              <a:avLst/>
            </a:prstGeom>
            <a:noFill/>
          </p:spPr>
          <p:txBody>
            <a:bodyPr wrap="square" rtlCol="0">
              <a:spAutoFit/>
            </a:bodyPr>
            <a:lstStyle/>
            <a:p>
              <a:r>
                <a:rPr lang="en-US" altLang="zh-CN" dirty="0" smtClean="0">
                  <a:solidFill>
                    <a:schemeClr val="bg1"/>
                  </a:solidFill>
                </a:rPr>
                <a:t>13</a:t>
              </a:r>
              <a:endParaRPr lang="zh-CN" altLang="en-US" dirty="0">
                <a:solidFill>
                  <a:schemeClr val="bg1"/>
                </a:solidFill>
              </a:endParaRPr>
            </a:p>
          </p:txBody>
        </p:sp>
        <p:sp>
          <p:nvSpPr>
            <p:cNvPr id="54" name="文本框 53"/>
            <p:cNvSpPr txBox="1"/>
            <p:nvPr/>
          </p:nvSpPr>
          <p:spPr>
            <a:xfrm>
              <a:off x="7370037" y="5388707"/>
              <a:ext cx="457859" cy="369332"/>
            </a:xfrm>
            <a:prstGeom prst="rect">
              <a:avLst/>
            </a:prstGeom>
            <a:noFill/>
          </p:spPr>
          <p:txBody>
            <a:bodyPr wrap="square" rtlCol="0">
              <a:spAutoFit/>
            </a:bodyPr>
            <a:lstStyle/>
            <a:p>
              <a:r>
                <a:rPr lang="en-US" altLang="zh-CN" dirty="0" smtClean="0">
                  <a:solidFill>
                    <a:schemeClr val="bg1"/>
                  </a:solidFill>
                </a:rPr>
                <a:t>12</a:t>
              </a:r>
              <a:endParaRPr lang="zh-CN" altLang="en-US" dirty="0">
                <a:solidFill>
                  <a:schemeClr val="bg1"/>
                </a:solidFill>
              </a:endParaRPr>
            </a:p>
          </p:txBody>
        </p:sp>
        <p:sp>
          <p:nvSpPr>
            <p:cNvPr id="55" name="文本框 54"/>
            <p:cNvSpPr txBox="1"/>
            <p:nvPr/>
          </p:nvSpPr>
          <p:spPr>
            <a:xfrm>
              <a:off x="6859610" y="5388707"/>
              <a:ext cx="457859" cy="369332"/>
            </a:xfrm>
            <a:prstGeom prst="rect">
              <a:avLst/>
            </a:prstGeom>
            <a:noFill/>
          </p:spPr>
          <p:txBody>
            <a:bodyPr wrap="square" rtlCol="0">
              <a:spAutoFit/>
            </a:bodyPr>
            <a:lstStyle/>
            <a:p>
              <a:r>
                <a:rPr lang="en-US" altLang="zh-CN" dirty="0" smtClean="0">
                  <a:solidFill>
                    <a:schemeClr val="bg1"/>
                  </a:solidFill>
                </a:rPr>
                <a:t>17</a:t>
              </a:r>
              <a:endParaRPr lang="zh-CN" altLang="en-US" dirty="0">
                <a:solidFill>
                  <a:schemeClr val="bg1"/>
                </a:solidFill>
              </a:endParaRPr>
            </a:p>
          </p:txBody>
        </p:sp>
        <p:sp>
          <p:nvSpPr>
            <p:cNvPr id="56" name="文本框 55"/>
            <p:cNvSpPr txBox="1"/>
            <p:nvPr/>
          </p:nvSpPr>
          <p:spPr>
            <a:xfrm>
              <a:off x="7118797" y="4428530"/>
              <a:ext cx="457859" cy="369332"/>
            </a:xfrm>
            <a:prstGeom prst="rect">
              <a:avLst/>
            </a:prstGeom>
            <a:noFill/>
          </p:spPr>
          <p:txBody>
            <a:bodyPr wrap="square" rtlCol="0">
              <a:spAutoFit/>
            </a:bodyPr>
            <a:lstStyle/>
            <a:p>
              <a:r>
                <a:rPr lang="en-US" altLang="zh-CN" dirty="0" smtClean="0">
                  <a:solidFill>
                    <a:schemeClr val="bg1"/>
                  </a:solidFill>
                </a:rPr>
                <a:t>16</a:t>
              </a:r>
              <a:endParaRPr lang="zh-CN" altLang="en-US" dirty="0">
                <a:solidFill>
                  <a:schemeClr val="bg1"/>
                </a:solidFill>
              </a:endParaRPr>
            </a:p>
          </p:txBody>
        </p:sp>
        <p:sp>
          <p:nvSpPr>
            <p:cNvPr id="57" name="文本框 56"/>
            <p:cNvSpPr txBox="1"/>
            <p:nvPr/>
          </p:nvSpPr>
          <p:spPr>
            <a:xfrm>
              <a:off x="7621201" y="3521884"/>
              <a:ext cx="457859" cy="369332"/>
            </a:xfrm>
            <a:prstGeom prst="rect">
              <a:avLst/>
            </a:prstGeom>
            <a:noFill/>
          </p:spPr>
          <p:txBody>
            <a:bodyPr wrap="square" rtlCol="0">
              <a:spAutoFit/>
            </a:bodyPr>
            <a:lstStyle/>
            <a:p>
              <a:r>
                <a:rPr lang="en-US" altLang="zh-CN" dirty="0" smtClean="0">
                  <a:solidFill>
                    <a:schemeClr val="bg1"/>
                  </a:solidFill>
                </a:rPr>
                <a:t>15</a:t>
              </a:r>
              <a:endParaRPr lang="zh-CN" altLang="en-US" dirty="0">
                <a:solidFill>
                  <a:schemeClr val="bg1"/>
                </a:solidFill>
              </a:endParaRPr>
            </a:p>
          </p:txBody>
        </p:sp>
        <p:cxnSp>
          <p:nvCxnSpPr>
            <p:cNvPr id="58" name="直接连接符 57"/>
            <p:cNvCxnSpPr/>
            <p:nvPr/>
          </p:nvCxnSpPr>
          <p:spPr>
            <a:xfrm flipH="1">
              <a:off x="1782881" y="2847214"/>
              <a:ext cx="614897" cy="614897"/>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826175" y="2856876"/>
              <a:ext cx="614897" cy="614897"/>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1166601" y="3941298"/>
              <a:ext cx="307447" cy="461902"/>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261478" y="3941298"/>
              <a:ext cx="307447" cy="461902"/>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5332372" y="3941298"/>
              <a:ext cx="307447" cy="461902"/>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7451611" y="3941298"/>
              <a:ext cx="307447" cy="461902"/>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5996357" y="2847214"/>
              <a:ext cx="614897" cy="614897"/>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039651" y="2856876"/>
              <a:ext cx="614897" cy="614897"/>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701195" y="3941298"/>
              <a:ext cx="307447" cy="461902"/>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806616" y="3941298"/>
              <a:ext cx="307447" cy="461902"/>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881321" y="3941298"/>
              <a:ext cx="307447" cy="461902"/>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7935075" y="3941298"/>
              <a:ext cx="307447" cy="461902"/>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879965" y="4808220"/>
              <a:ext cx="139342" cy="474910"/>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1785247" y="4808220"/>
              <a:ext cx="139342" cy="474910"/>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015378" y="4808220"/>
              <a:ext cx="139342" cy="474910"/>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3930262" y="4808220"/>
              <a:ext cx="139342" cy="474910"/>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063816" y="4808220"/>
              <a:ext cx="139342" cy="474910"/>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011180" y="4808220"/>
              <a:ext cx="139342" cy="474910"/>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7107838" y="4808220"/>
              <a:ext cx="139342" cy="474910"/>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8082503" y="4808220"/>
              <a:ext cx="139342" cy="474910"/>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172615" y="4808220"/>
              <a:ext cx="139342" cy="474910"/>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2132774" y="4808220"/>
              <a:ext cx="139342" cy="474910"/>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287652" y="4808220"/>
              <a:ext cx="139342" cy="474910"/>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221261" y="4808220"/>
              <a:ext cx="139342" cy="474910"/>
            </a:xfrm>
            <a:prstGeom prst="line">
              <a:avLst/>
            </a:prstGeom>
            <a:ln w="190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5354838" y="4808220"/>
              <a:ext cx="139342" cy="474910"/>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6307845" y="4808220"/>
              <a:ext cx="139342" cy="474910"/>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412828" y="4808220"/>
              <a:ext cx="139342" cy="474910"/>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373727" y="4808220"/>
              <a:ext cx="139342" cy="474910"/>
            </a:xfrm>
            <a:prstGeom prst="line">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3" name="矩形 92"/>
          <p:cNvSpPr/>
          <p:nvPr/>
        </p:nvSpPr>
        <p:spPr>
          <a:xfrm>
            <a:off x="1778698" y="5696335"/>
            <a:ext cx="1602289" cy="3501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dirty="0" err="1" smtClean="0"/>
              <a:t>Merkle</a:t>
            </a:r>
            <a:r>
              <a:rPr lang="zh-CN" altLang="en-US" dirty="0" smtClean="0"/>
              <a:t>树</a:t>
            </a:r>
            <a:r>
              <a:rPr lang="en-US" altLang="zh-CN" dirty="0" smtClean="0"/>
              <a:t>A</a:t>
            </a:r>
            <a:endParaRPr lang="zh-CN" altLang="en-US" dirty="0"/>
          </a:p>
        </p:txBody>
      </p:sp>
      <p:sp>
        <p:nvSpPr>
          <p:cNvPr id="95" name="矩形 94"/>
          <p:cNvSpPr/>
          <p:nvPr/>
        </p:nvSpPr>
        <p:spPr>
          <a:xfrm>
            <a:off x="5969931" y="5696335"/>
            <a:ext cx="1602289" cy="3501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dirty="0" err="1" smtClean="0"/>
              <a:t>Merkle</a:t>
            </a:r>
            <a:r>
              <a:rPr lang="zh-CN" altLang="en-US" dirty="0" smtClean="0"/>
              <a:t>树</a:t>
            </a:r>
            <a:r>
              <a:rPr lang="en-US" altLang="zh-CN" dirty="0" smtClean="0"/>
              <a:t>B</a:t>
            </a:r>
            <a:endParaRPr lang="zh-CN" altLang="en-US" dirty="0"/>
          </a:p>
        </p:txBody>
      </p:sp>
      <p:sp>
        <p:nvSpPr>
          <p:cNvPr id="96" name="矩形 95"/>
          <p:cNvSpPr/>
          <p:nvPr/>
        </p:nvSpPr>
        <p:spPr>
          <a:xfrm>
            <a:off x="3387583" y="1198029"/>
            <a:ext cx="5399301" cy="1200329"/>
          </a:xfrm>
          <a:prstGeom prst="rect">
            <a:avLst/>
          </a:prstGeom>
        </p:spPr>
        <p:txBody>
          <a:bodyPr wrap="square">
            <a:spAutoFit/>
          </a:bodyPr>
          <a:lstStyle/>
          <a:p>
            <a:r>
              <a:rPr lang="en-US" altLang="zh-CN" dirty="0">
                <a:solidFill>
                  <a:schemeClr val="tx1">
                    <a:lumMod val="75000"/>
                    <a:lumOff val="25000"/>
                  </a:schemeClr>
                </a:solidFill>
              </a:rPr>
              <a:t>Dynamo</a:t>
            </a:r>
            <a:r>
              <a:rPr lang="zh-CN" altLang="en-US" dirty="0">
                <a:solidFill>
                  <a:schemeClr val="tx1">
                    <a:lumMod val="75000"/>
                    <a:lumOff val="25000"/>
                  </a:schemeClr>
                </a:solidFill>
              </a:rPr>
              <a:t>采用</a:t>
            </a:r>
            <a:r>
              <a:rPr lang="en-US" altLang="zh-CN" b="1" dirty="0" err="1">
                <a:solidFill>
                  <a:schemeClr val="accent6"/>
                </a:solidFill>
              </a:rPr>
              <a:t>Merkle</a:t>
            </a:r>
            <a:r>
              <a:rPr lang="zh-CN" altLang="en-US" b="1" dirty="0">
                <a:solidFill>
                  <a:schemeClr val="accent6"/>
                </a:solidFill>
              </a:rPr>
              <a:t>哈希树</a:t>
            </a:r>
            <a:r>
              <a:rPr lang="zh-CN" altLang="en-US" dirty="0" smtClean="0">
                <a:solidFill>
                  <a:schemeClr val="tx1">
                    <a:lumMod val="75000"/>
                    <a:lumOff val="25000"/>
                  </a:schemeClr>
                </a:solidFill>
              </a:rPr>
              <a:t>技术来</a:t>
            </a:r>
            <a:r>
              <a:rPr lang="zh-CN" altLang="en-US" dirty="0">
                <a:solidFill>
                  <a:schemeClr val="tx1">
                    <a:lumMod val="75000"/>
                    <a:lumOff val="25000"/>
                  </a:schemeClr>
                </a:solidFill>
              </a:rPr>
              <a:t>加快检测和减少数据传输量，每个叶子节点的值为单个数据文件的哈希值，非叶子节点的值为该节点所有子节点组合后的哈希</a:t>
            </a:r>
            <a:r>
              <a:rPr lang="zh-CN" altLang="en-US" dirty="0" smtClean="0">
                <a:solidFill>
                  <a:schemeClr val="tx1">
                    <a:lumMod val="75000"/>
                    <a:lumOff val="25000"/>
                  </a:schemeClr>
                </a:solidFill>
              </a:rPr>
              <a:t>值。</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61867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498375"/>
            <a:ext cx="3998210"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23.1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基础存储架构</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Dynamo</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2875069" y="1970869"/>
            <a:ext cx="5693399" cy="394200"/>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3012363" cy="415498"/>
          </a:xfrm>
          <a:prstGeom prst="rect">
            <a:avLst/>
          </a:prstGeom>
        </p:spPr>
        <p:txBody>
          <a:bodyPr wrap="none">
            <a:spAutoFit/>
          </a:bodyPr>
          <a:lstStyle/>
          <a:p>
            <a:r>
              <a:rPr lang="en-US" altLang="zh-CN" sz="2100" spc="225" dirty="0" smtClean="0">
                <a:solidFill>
                  <a:schemeClr val="bg1"/>
                </a:solidFill>
                <a:latin typeface="微软雅黑" panose="020B0503020204020204" pitchFamily="34" charset="-122"/>
                <a:ea typeface="微软雅黑" panose="020B0503020204020204" pitchFamily="34" charset="-122"/>
              </a:rPr>
              <a:t>23.2 </a:t>
            </a:r>
            <a:r>
              <a:rPr lang="zh-CN" altLang="en-US" sz="2100"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100" spc="225" dirty="0" smtClean="0">
                <a:solidFill>
                  <a:schemeClr val="bg1"/>
                </a:solidFill>
                <a:latin typeface="微软雅黑" panose="020B0503020204020204" pitchFamily="34" charset="-122"/>
                <a:ea typeface="微软雅黑" panose="020B0503020204020204" pitchFamily="34" charset="-122"/>
              </a:rPr>
              <a:t>EC2</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110147"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23.3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简单存储服务</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S3</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p:nvSpPr>
        <p:spPr>
          <a:xfrm>
            <a:off x="2949618" y="2912857"/>
            <a:ext cx="5618850" cy="415498"/>
          </a:xfrm>
          <a:prstGeom prst="rect">
            <a:avLst/>
          </a:prstGeom>
        </p:spPr>
        <p:txBody>
          <a:bodyPr wrap="squar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23.4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非关系型数据库服务</a:t>
            </a:r>
            <a:endParaRPr lang="zh-CN" altLang="en-US" sz="2000" spc="-1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2875069" y="336768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2949618" y="3378460"/>
            <a:ext cx="3659976" cy="415498"/>
          </a:xfrm>
          <a:prstGeom prst="rect">
            <a:avLst/>
          </a:prstGeom>
        </p:spPr>
        <p:txBody>
          <a:bodyPr wrap="none">
            <a:spAutoFit/>
          </a:bodyPr>
          <a:lstStyle/>
          <a:p>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23.5 </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关系数据库服务</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RDS</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501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32786" y="2467204"/>
            <a:ext cx="4495141" cy="600164"/>
          </a:xfrm>
          <a:prstGeom prst="rect">
            <a:avLst/>
          </a:prstGeom>
        </p:spPr>
        <p:txBody>
          <a:bodyPr wrap="none">
            <a:spAutoFit/>
          </a:bodyPr>
          <a:lstStyle/>
          <a:p>
            <a:r>
              <a:rPr lang="en-US" altLang="zh-CN" sz="3300" b="1" spc="225" dirty="0" smtClean="0">
                <a:solidFill>
                  <a:srgbClr val="96C527"/>
                </a:solidFill>
                <a:latin typeface="微软雅黑" panose="020B0503020204020204" pitchFamily="34" charset="-122"/>
                <a:ea typeface="微软雅黑" panose="020B0503020204020204" pitchFamily="34" charset="-122"/>
              </a:rPr>
              <a:t>23.2 </a:t>
            </a:r>
            <a:r>
              <a:rPr lang="zh-CN" altLang="en-US" sz="3300" b="1" spc="225" dirty="0" smtClean="0">
                <a:solidFill>
                  <a:srgbClr val="96C527"/>
                </a:solidFill>
                <a:latin typeface="微软雅黑" panose="020B0503020204020204" pitchFamily="34" charset="-122"/>
                <a:ea typeface="微软雅黑" panose="020B0503020204020204" pitchFamily="34" charset="-122"/>
              </a:rPr>
              <a:t>弹性计算云</a:t>
            </a:r>
            <a:r>
              <a:rPr lang="en-US" altLang="zh-CN" sz="3300" b="1" spc="225" dirty="0" smtClean="0">
                <a:solidFill>
                  <a:srgbClr val="96C527"/>
                </a:solidFill>
                <a:latin typeface="微软雅黑" panose="020B0503020204020204" pitchFamily="34" charset="-122"/>
                <a:ea typeface="微软雅黑" panose="020B0503020204020204" pitchFamily="34" charset="-122"/>
              </a:rPr>
              <a:t>EC2</a:t>
            </a:r>
            <a:endParaRPr lang="en-US" altLang="zh-CN" sz="3300" b="1" spc="225" dirty="0">
              <a:solidFill>
                <a:srgbClr val="96C527"/>
              </a:solidFill>
              <a:latin typeface="微软雅黑" panose="020B0503020204020204" pitchFamily="34" charset="-122"/>
              <a:ea typeface="微软雅黑" panose="020B0503020204020204" pitchFamily="34" charset="-122"/>
            </a:endParaRPr>
          </a:p>
        </p:txBody>
      </p:sp>
      <p:sp>
        <p:nvSpPr>
          <p:cNvPr id="3" name="等腰三角形 2"/>
          <p:cNvSpPr/>
          <p:nvPr/>
        </p:nvSpPr>
        <p:spPr>
          <a:xfrm rot="5400000">
            <a:off x="2844079" y="3425766"/>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101886" y="3297985"/>
            <a:ext cx="3401893" cy="415498"/>
          </a:xfrm>
          <a:prstGeom prst="rect">
            <a:avLst/>
          </a:prstGeom>
        </p:spPr>
        <p:txBody>
          <a:bodyPr wrap="none">
            <a:spAutoFit/>
          </a:bodyPr>
          <a:lstStyle/>
          <a:p>
            <a:r>
              <a:rPr lang="en-US" altLang="zh-CN" sz="2100" kern="500" spc="225" dirty="0" smtClean="0">
                <a:solidFill>
                  <a:schemeClr val="bg1"/>
                </a:solidFill>
                <a:latin typeface="+mn-ea"/>
              </a:rPr>
              <a:t>23.2.1  </a:t>
            </a:r>
            <a:r>
              <a:rPr lang="en-US" altLang="zh-CN" sz="2100" kern="500" spc="225" dirty="0">
                <a:solidFill>
                  <a:schemeClr val="bg1"/>
                </a:solidFill>
                <a:latin typeface="+mn-ea"/>
              </a:rPr>
              <a:t>EC2</a:t>
            </a:r>
            <a:r>
              <a:rPr lang="zh-CN" altLang="en-US" sz="2100" kern="500" spc="225" dirty="0">
                <a:solidFill>
                  <a:schemeClr val="bg1"/>
                </a:solidFill>
                <a:latin typeface="+mn-ea"/>
              </a:rPr>
              <a:t>的基本架构</a:t>
            </a:r>
          </a:p>
        </p:txBody>
      </p:sp>
      <p:sp>
        <p:nvSpPr>
          <p:cNvPr id="7" name="矩形 6"/>
          <p:cNvSpPr/>
          <p:nvPr/>
        </p:nvSpPr>
        <p:spPr>
          <a:xfrm>
            <a:off x="3101886" y="3789652"/>
            <a:ext cx="3401893" cy="415498"/>
          </a:xfrm>
          <a:prstGeom prst="rect">
            <a:avLst/>
          </a:prstGeom>
        </p:spPr>
        <p:txBody>
          <a:bodyPr wrap="none">
            <a:spAutoFit/>
          </a:bodyPr>
          <a:lstStyle/>
          <a:p>
            <a:r>
              <a:rPr lang="en-US" altLang="zh-CN" sz="2100" spc="225" dirty="0" smtClean="0">
                <a:solidFill>
                  <a:schemeClr val="bg1">
                    <a:lumMod val="65000"/>
                  </a:schemeClr>
                </a:solidFill>
                <a:latin typeface="+mn-ea"/>
              </a:rPr>
              <a:t>23.2.2  </a:t>
            </a:r>
            <a:r>
              <a:rPr lang="en-US" altLang="zh-CN" sz="2100" spc="225" dirty="0">
                <a:solidFill>
                  <a:schemeClr val="bg1">
                    <a:lumMod val="65000"/>
                  </a:schemeClr>
                </a:solidFill>
                <a:latin typeface="+mn-ea"/>
              </a:rPr>
              <a:t>EC2</a:t>
            </a:r>
            <a:r>
              <a:rPr lang="zh-CN" altLang="en-US" sz="2100" spc="225" dirty="0">
                <a:solidFill>
                  <a:schemeClr val="bg1">
                    <a:lumMod val="65000"/>
                  </a:schemeClr>
                </a:solidFill>
                <a:latin typeface="+mn-ea"/>
              </a:rPr>
              <a:t>的关键技术</a:t>
            </a:r>
          </a:p>
        </p:txBody>
      </p:sp>
      <p:sp>
        <p:nvSpPr>
          <p:cNvPr id="8" name="矩形 7"/>
          <p:cNvSpPr/>
          <p:nvPr/>
        </p:nvSpPr>
        <p:spPr>
          <a:xfrm>
            <a:off x="3101886" y="4271008"/>
            <a:ext cx="4296369" cy="415498"/>
          </a:xfrm>
          <a:prstGeom prst="rect">
            <a:avLst/>
          </a:prstGeom>
        </p:spPr>
        <p:txBody>
          <a:bodyPr wrap="none">
            <a:spAutoFit/>
          </a:bodyPr>
          <a:lstStyle/>
          <a:p>
            <a:r>
              <a:rPr lang="en-US" altLang="zh-CN" sz="2100" spc="225" dirty="0" smtClean="0">
                <a:solidFill>
                  <a:schemeClr val="bg1">
                    <a:lumMod val="65000"/>
                  </a:schemeClr>
                </a:solidFill>
                <a:latin typeface="+mn-ea"/>
              </a:rPr>
              <a:t>23.2.3  </a:t>
            </a:r>
            <a:r>
              <a:rPr lang="en-US" altLang="zh-CN" sz="2100" spc="225" dirty="0">
                <a:solidFill>
                  <a:schemeClr val="bg1">
                    <a:lumMod val="65000"/>
                  </a:schemeClr>
                </a:solidFill>
                <a:latin typeface="+mn-ea"/>
              </a:rPr>
              <a:t>EC2</a:t>
            </a:r>
            <a:r>
              <a:rPr lang="zh-CN" altLang="en-US" sz="2100" spc="225" dirty="0">
                <a:solidFill>
                  <a:schemeClr val="bg1">
                    <a:lumMod val="65000"/>
                  </a:schemeClr>
                </a:solidFill>
                <a:latin typeface="+mn-ea"/>
              </a:rPr>
              <a:t>的安全及容错机制</a:t>
            </a:r>
          </a:p>
        </p:txBody>
      </p:sp>
    </p:spTree>
    <p:extLst>
      <p:ext uri="{BB962C8B-B14F-4D97-AF65-F5344CB8AC3E}">
        <p14:creationId xmlns:p14="http://schemas.microsoft.com/office/powerpoint/2010/main" val="3436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24</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540863" y="3332326"/>
            <a:ext cx="2387237" cy="2585323"/>
          </a:xfrm>
          <a:prstGeom prst="rect">
            <a:avLst/>
          </a:prstGeom>
          <a:solidFill>
            <a:schemeClr val="tx1">
              <a:lumMod val="75000"/>
              <a:lumOff val="25000"/>
            </a:schemeClr>
          </a:solidFill>
        </p:spPr>
        <p:txBody>
          <a:bodyPr wrap="square">
            <a:spAutoFit/>
          </a:bodyPr>
          <a:lstStyle/>
          <a:p>
            <a:pPr>
              <a:lnSpc>
                <a:spcPct val="150000"/>
              </a:lnSpc>
            </a:pPr>
            <a:r>
              <a:rPr lang="zh-CN" altLang="en-US" dirty="0" smtClean="0">
                <a:solidFill>
                  <a:schemeClr val="bg1"/>
                </a:solidFill>
              </a:rPr>
              <a:t>主要</a:t>
            </a:r>
            <a:r>
              <a:rPr lang="zh-CN" altLang="en-US" dirty="0">
                <a:solidFill>
                  <a:schemeClr val="bg1"/>
                </a:solidFill>
              </a:rPr>
              <a:t>包括了</a:t>
            </a:r>
            <a:r>
              <a:rPr lang="en-US" altLang="zh-CN" dirty="0">
                <a:solidFill>
                  <a:schemeClr val="bg1"/>
                </a:solidFill>
              </a:rPr>
              <a:t>Amazon</a:t>
            </a:r>
            <a:r>
              <a:rPr lang="zh-CN" altLang="en-US" dirty="0">
                <a:solidFill>
                  <a:schemeClr val="bg1"/>
                </a:solidFill>
              </a:rPr>
              <a:t>机器映象、实例、存储模块等组成部分，并能与</a:t>
            </a:r>
            <a:r>
              <a:rPr lang="en-US" altLang="zh-CN" dirty="0">
                <a:solidFill>
                  <a:schemeClr val="bg1"/>
                </a:solidFill>
              </a:rPr>
              <a:t>S3</a:t>
            </a:r>
            <a:r>
              <a:rPr lang="zh-CN" altLang="en-US" dirty="0">
                <a:solidFill>
                  <a:schemeClr val="bg1"/>
                </a:solidFill>
              </a:rPr>
              <a:t>等其他</a:t>
            </a:r>
            <a:r>
              <a:rPr lang="en-US" altLang="zh-CN" dirty="0">
                <a:solidFill>
                  <a:schemeClr val="bg1"/>
                </a:solidFill>
              </a:rPr>
              <a:t>Amazon</a:t>
            </a:r>
            <a:r>
              <a:rPr lang="zh-CN" altLang="en-US" dirty="0">
                <a:solidFill>
                  <a:schemeClr val="bg1"/>
                </a:solidFill>
              </a:rPr>
              <a:t>云计算服务结合使用。</a:t>
            </a:r>
          </a:p>
        </p:txBody>
      </p:sp>
      <p:pic>
        <p:nvPicPr>
          <p:cNvPr id="10242" name="Picture 2" descr="t3-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049" y="1478372"/>
            <a:ext cx="5954030" cy="443927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04049" y="808059"/>
            <a:ext cx="2295821" cy="461665"/>
          </a:xfrm>
          <a:prstGeom prst="rect">
            <a:avLst/>
          </a:prstGeom>
          <a:noFill/>
        </p:spPr>
        <p:txBody>
          <a:bodyPr wrap="none" rtlCol="0">
            <a:spAutoFit/>
          </a:bodyPr>
          <a:lstStyle/>
          <a:p>
            <a:r>
              <a:rPr lang="en-US" altLang="zh-CN" sz="2400" b="1" dirty="0">
                <a:solidFill>
                  <a:schemeClr val="accent6"/>
                </a:solidFill>
              </a:rPr>
              <a:t>EC2</a:t>
            </a:r>
            <a:r>
              <a:rPr lang="zh-CN" altLang="en-US" sz="2400" b="1" dirty="0">
                <a:solidFill>
                  <a:schemeClr val="accent6"/>
                </a:solidFill>
              </a:rPr>
              <a:t>的基本架构</a:t>
            </a:r>
          </a:p>
        </p:txBody>
      </p:sp>
      <p:sp>
        <p:nvSpPr>
          <p:cNvPr id="7" name="椭圆 6"/>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540863" y="3175000"/>
            <a:ext cx="2387237" cy="1573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74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25</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3951723" cy="461665"/>
          </a:xfrm>
          <a:prstGeom prst="rect">
            <a:avLst/>
          </a:prstGeom>
          <a:noFill/>
        </p:spPr>
        <p:txBody>
          <a:bodyPr wrap="none" rtlCol="0">
            <a:spAutoFit/>
          </a:bodyPr>
          <a:lstStyle/>
          <a:p>
            <a:r>
              <a:rPr lang="en-US" altLang="zh-CN" sz="2400" b="1" dirty="0">
                <a:solidFill>
                  <a:schemeClr val="accent6"/>
                </a:solidFill>
              </a:rPr>
              <a:t>Amazon</a:t>
            </a:r>
            <a:r>
              <a:rPr lang="zh-CN" altLang="en-US" sz="2400" b="1" dirty="0">
                <a:solidFill>
                  <a:schemeClr val="accent6"/>
                </a:solidFill>
              </a:rPr>
              <a:t>机器映象（</a:t>
            </a:r>
            <a:r>
              <a:rPr lang="en-US" altLang="zh-CN" sz="2400" b="1" dirty="0">
                <a:solidFill>
                  <a:schemeClr val="accent6"/>
                </a:solidFill>
              </a:rPr>
              <a:t>AMI</a:t>
            </a:r>
            <a:r>
              <a:rPr lang="zh-CN" altLang="en-US" sz="2400" b="1" dirty="0">
                <a:solidFill>
                  <a:schemeClr val="accent6"/>
                </a:solidFill>
              </a:rPr>
              <a:t>）</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99795" y="1478372"/>
            <a:ext cx="8274016" cy="646331"/>
          </a:xfrm>
          <a:prstGeom prst="rect">
            <a:avLst/>
          </a:prstGeom>
        </p:spPr>
        <p:txBody>
          <a:bodyPr wrap="square">
            <a:spAutoFit/>
          </a:bodyPr>
          <a:lstStyle/>
          <a:p>
            <a:r>
              <a:rPr lang="en-US" altLang="zh-CN" dirty="0">
                <a:solidFill>
                  <a:schemeClr val="tx1">
                    <a:lumMod val="75000"/>
                    <a:lumOff val="25000"/>
                  </a:schemeClr>
                </a:solidFill>
              </a:rPr>
              <a:t>Amazon</a:t>
            </a:r>
            <a:r>
              <a:rPr lang="zh-CN" altLang="en-US" dirty="0">
                <a:solidFill>
                  <a:schemeClr val="tx1">
                    <a:lumMod val="75000"/>
                    <a:lumOff val="25000"/>
                  </a:schemeClr>
                </a:solidFill>
              </a:rPr>
              <a:t>机器映像（</a:t>
            </a:r>
            <a:r>
              <a:rPr lang="en-US" altLang="zh-CN" dirty="0">
                <a:solidFill>
                  <a:schemeClr val="tx1">
                    <a:lumMod val="75000"/>
                    <a:lumOff val="25000"/>
                  </a:schemeClr>
                </a:solidFill>
              </a:rPr>
              <a:t>Amazon Machine Image</a:t>
            </a:r>
            <a:r>
              <a:rPr lang="zh-CN" altLang="en-US" dirty="0">
                <a:solidFill>
                  <a:schemeClr val="tx1">
                    <a:lumMod val="75000"/>
                    <a:lumOff val="25000"/>
                  </a:schemeClr>
                </a:solidFill>
              </a:rPr>
              <a:t>，</a:t>
            </a:r>
            <a:r>
              <a:rPr lang="en-US" altLang="zh-CN" dirty="0">
                <a:solidFill>
                  <a:schemeClr val="tx1">
                    <a:lumMod val="75000"/>
                    <a:lumOff val="25000"/>
                  </a:schemeClr>
                </a:solidFill>
              </a:rPr>
              <a:t>AMI</a:t>
            </a:r>
            <a:r>
              <a:rPr lang="zh-CN" altLang="en-US" dirty="0">
                <a:solidFill>
                  <a:schemeClr val="tx1">
                    <a:lumMod val="75000"/>
                    <a:lumOff val="25000"/>
                  </a:schemeClr>
                </a:solidFill>
              </a:rPr>
              <a:t>）是包含了操作系统、服务器程序、应用程序等软件配置的模板</a:t>
            </a:r>
          </a:p>
        </p:txBody>
      </p:sp>
      <p:sp>
        <p:nvSpPr>
          <p:cNvPr id="8" name="矩形 7"/>
          <p:cNvSpPr/>
          <p:nvPr/>
        </p:nvSpPr>
        <p:spPr>
          <a:xfrm>
            <a:off x="297867" y="2348582"/>
            <a:ext cx="8375944" cy="369332"/>
          </a:xfrm>
          <a:prstGeom prst="rect">
            <a:avLst/>
          </a:prstGeom>
        </p:spPr>
        <p:txBody>
          <a:bodyPr wrap="square">
            <a:spAutoFit/>
          </a:bodyPr>
          <a:lstStyle/>
          <a:p>
            <a:r>
              <a:rPr lang="zh-CN" altLang="en-US" dirty="0">
                <a:solidFill>
                  <a:schemeClr val="tx1">
                    <a:lumMod val="75000"/>
                    <a:lumOff val="25000"/>
                  </a:schemeClr>
                </a:solidFill>
              </a:rPr>
              <a:t>当用户使用</a:t>
            </a:r>
            <a:r>
              <a:rPr lang="en-US" altLang="zh-CN" dirty="0">
                <a:solidFill>
                  <a:schemeClr val="tx1">
                    <a:lumMod val="75000"/>
                    <a:lumOff val="25000"/>
                  </a:schemeClr>
                </a:solidFill>
              </a:rPr>
              <a:t>EC2</a:t>
            </a:r>
            <a:r>
              <a:rPr lang="zh-CN" altLang="en-US" dirty="0">
                <a:solidFill>
                  <a:schemeClr val="tx1">
                    <a:lumMod val="75000"/>
                    <a:lumOff val="25000"/>
                  </a:schemeClr>
                </a:solidFill>
              </a:rPr>
              <a:t>服务去创建自己的应用程序时</a:t>
            </a:r>
            <a:r>
              <a:rPr lang="zh-CN" altLang="en-US" dirty="0" smtClean="0">
                <a:solidFill>
                  <a:schemeClr val="tx1">
                    <a:lumMod val="75000"/>
                    <a:lumOff val="25000"/>
                  </a:schemeClr>
                </a:solidFill>
              </a:rPr>
              <a:t>，首先</a:t>
            </a:r>
            <a:r>
              <a:rPr lang="zh-CN" altLang="en-US" dirty="0">
                <a:solidFill>
                  <a:schemeClr val="tx1">
                    <a:lumMod val="75000"/>
                    <a:lumOff val="25000"/>
                  </a:schemeClr>
                </a:solidFill>
              </a:rPr>
              <a:t>需要构建或获取相应的</a:t>
            </a:r>
            <a:r>
              <a:rPr lang="en-US" altLang="zh-CN" dirty="0">
                <a:solidFill>
                  <a:schemeClr val="tx1">
                    <a:lumMod val="75000"/>
                    <a:lumOff val="25000"/>
                  </a:schemeClr>
                </a:solidFill>
              </a:rPr>
              <a:t>AMI</a:t>
            </a:r>
            <a:endParaRPr lang="zh-CN" altLang="en-US" dirty="0">
              <a:solidFill>
                <a:schemeClr val="tx1">
                  <a:lumMod val="75000"/>
                  <a:lumOff val="25000"/>
                </a:schemeClr>
              </a:solidFill>
            </a:endParaRPr>
          </a:p>
        </p:txBody>
      </p:sp>
      <p:grpSp>
        <p:nvGrpSpPr>
          <p:cNvPr id="22" name="组合 21"/>
          <p:cNvGrpSpPr/>
          <p:nvPr/>
        </p:nvGrpSpPr>
        <p:grpSpPr>
          <a:xfrm>
            <a:off x="519445" y="3060621"/>
            <a:ext cx="7310105" cy="2279824"/>
            <a:chOff x="370513" y="3459990"/>
            <a:chExt cx="7310105" cy="2279824"/>
          </a:xfrm>
        </p:grpSpPr>
        <p:sp>
          <p:nvSpPr>
            <p:cNvPr id="15" name="椭圆 14"/>
            <p:cNvSpPr/>
            <p:nvPr/>
          </p:nvSpPr>
          <p:spPr>
            <a:xfrm>
              <a:off x="735868" y="3825345"/>
              <a:ext cx="1549115" cy="15491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28187" y="4125941"/>
              <a:ext cx="1364476" cy="923330"/>
            </a:xfrm>
            <a:prstGeom prst="rect">
              <a:avLst/>
            </a:prstGeom>
          </p:spPr>
          <p:txBody>
            <a:bodyPr wrap="none">
              <a:spAutoFit/>
            </a:bodyPr>
            <a:lstStyle/>
            <a:p>
              <a:pPr algn="ctr">
                <a:lnSpc>
                  <a:spcPct val="150000"/>
                </a:lnSpc>
              </a:pPr>
              <a:r>
                <a:rPr lang="zh-CN" altLang="en-US" b="1" dirty="0">
                  <a:solidFill>
                    <a:schemeClr val="bg1"/>
                  </a:solidFill>
                </a:rPr>
                <a:t>四种</a:t>
              </a:r>
              <a:r>
                <a:rPr lang="zh-CN" altLang="en-US" b="1" dirty="0" smtClean="0">
                  <a:solidFill>
                    <a:schemeClr val="bg1"/>
                  </a:solidFill>
                </a:rPr>
                <a:t>获取</a:t>
              </a:r>
              <a:endParaRPr lang="en-US" altLang="zh-CN" b="1" dirty="0" smtClean="0">
                <a:solidFill>
                  <a:schemeClr val="bg1"/>
                </a:solidFill>
              </a:endParaRPr>
            </a:p>
            <a:p>
              <a:pPr algn="ctr">
                <a:lnSpc>
                  <a:spcPct val="150000"/>
                </a:lnSpc>
              </a:pPr>
              <a:r>
                <a:rPr lang="en-US" altLang="zh-CN" b="1" dirty="0" smtClean="0">
                  <a:solidFill>
                    <a:schemeClr val="bg1"/>
                  </a:solidFill>
                </a:rPr>
                <a:t>AMI</a:t>
              </a:r>
              <a:r>
                <a:rPr lang="zh-CN" altLang="en-US" b="1" dirty="0">
                  <a:solidFill>
                    <a:schemeClr val="bg1"/>
                  </a:solidFill>
                </a:rPr>
                <a:t>的途径</a:t>
              </a:r>
            </a:p>
          </p:txBody>
        </p:sp>
        <p:sp>
          <p:nvSpPr>
            <p:cNvPr id="11" name="圆角矩形 10"/>
            <p:cNvSpPr/>
            <p:nvPr/>
          </p:nvSpPr>
          <p:spPr>
            <a:xfrm>
              <a:off x="2602829" y="3485768"/>
              <a:ext cx="4551731" cy="408623"/>
            </a:xfrm>
            <a:prstGeom prst="roundRect">
              <a:avLst/>
            </a:prstGeom>
            <a:solidFill>
              <a:schemeClr val="tx1">
                <a:lumMod val="75000"/>
                <a:lumOff val="25000"/>
              </a:schemeClr>
            </a:solidFill>
            <a:ln>
              <a:solidFill>
                <a:schemeClr val="tx1">
                  <a:lumMod val="75000"/>
                  <a:lumOff val="25000"/>
                </a:schemeClr>
              </a:solidFill>
            </a:ln>
          </p:spPr>
          <p:txBody>
            <a:bodyPr wrap="square">
              <a:spAutoFit/>
            </a:bodyPr>
            <a:lstStyle/>
            <a:p>
              <a:r>
                <a:rPr lang="zh-CN" altLang="en-US" spc="300" dirty="0">
                  <a:solidFill>
                    <a:schemeClr val="bg1"/>
                  </a:solidFill>
                </a:rPr>
                <a:t>免费使用</a:t>
              </a:r>
              <a:r>
                <a:rPr lang="en-US" altLang="zh-CN" spc="300" dirty="0">
                  <a:solidFill>
                    <a:schemeClr val="bg1"/>
                  </a:solidFill>
                </a:rPr>
                <a:t>Amazon</a:t>
              </a:r>
              <a:r>
                <a:rPr lang="zh-CN" altLang="en-US" spc="300" dirty="0">
                  <a:solidFill>
                    <a:schemeClr val="bg1"/>
                  </a:solidFill>
                </a:rPr>
                <a:t>提供的公共</a:t>
              </a:r>
              <a:r>
                <a:rPr lang="en-US" altLang="zh-CN" spc="300" dirty="0">
                  <a:solidFill>
                    <a:schemeClr val="bg1"/>
                  </a:solidFill>
                </a:rPr>
                <a:t>AMI</a:t>
              </a:r>
              <a:endParaRPr lang="zh-CN" altLang="en-US" spc="300" dirty="0">
                <a:solidFill>
                  <a:schemeClr val="bg1"/>
                </a:solidFill>
              </a:endParaRPr>
            </a:p>
          </p:txBody>
        </p:sp>
        <p:sp>
          <p:nvSpPr>
            <p:cNvPr id="12" name="圆角矩形 11"/>
            <p:cNvSpPr/>
            <p:nvPr/>
          </p:nvSpPr>
          <p:spPr>
            <a:xfrm>
              <a:off x="2885716" y="4081977"/>
              <a:ext cx="4794902" cy="408623"/>
            </a:xfrm>
            <a:prstGeom prst="roundRect">
              <a:avLst/>
            </a:prstGeom>
            <a:solidFill>
              <a:schemeClr val="tx1">
                <a:lumMod val="75000"/>
                <a:lumOff val="25000"/>
              </a:schemeClr>
            </a:solidFill>
            <a:ln>
              <a:solidFill>
                <a:schemeClr val="tx1">
                  <a:lumMod val="75000"/>
                  <a:lumOff val="25000"/>
                </a:schemeClr>
              </a:solidFill>
            </a:ln>
          </p:spPr>
          <p:txBody>
            <a:bodyPr wrap="none">
              <a:spAutoFit/>
            </a:bodyPr>
            <a:lstStyle/>
            <a:p>
              <a:r>
                <a:rPr lang="zh-CN" altLang="en-US" spc="300" dirty="0">
                  <a:solidFill>
                    <a:schemeClr val="bg1"/>
                  </a:solidFill>
                </a:rPr>
                <a:t>根据自身需要定制一个或多个私有</a:t>
              </a:r>
              <a:r>
                <a:rPr lang="en-US" altLang="zh-CN" spc="300" dirty="0">
                  <a:solidFill>
                    <a:schemeClr val="bg1"/>
                  </a:solidFill>
                </a:rPr>
                <a:t>AMI</a:t>
              </a:r>
              <a:endParaRPr lang="zh-CN" altLang="en-US" spc="300" dirty="0">
                <a:solidFill>
                  <a:schemeClr val="bg1"/>
                </a:solidFill>
              </a:endParaRPr>
            </a:p>
          </p:txBody>
        </p:sp>
        <p:sp>
          <p:nvSpPr>
            <p:cNvPr id="13" name="圆角矩形 12"/>
            <p:cNvSpPr/>
            <p:nvPr/>
          </p:nvSpPr>
          <p:spPr>
            <a:xfrm>
              <a:off x="2885716" y="4698838"/>
              <a:ext cx="4794902" cy="408623"/>
            </a:xfrm>
            <a:prstGeom prst="roundRect">
              <a:avLst/>
            </a:prstGeom>
            <a:solidFill>
              <a:schemeClr val="tx1">
                <a:lumMod val="75000"/>
                <a:lumOff val="25000"/>
              </a:schemeClr>
            </a:solidFill>
            <a:ln>
              <a:solidFill>
                <a:schemeClr val="tx1">
                  <a:lumMod val="75000"/>
                  <a:lumOff val="25000"/>
                </a:schemeClr>
              </a:solidFill>
            </a:ln>
          </p:spPr>
          <p:txBody>
            <a:bodyPr wrap="square">
              <a:spAutoFit/>
            </a:bodyPr>
            <a:lstStyle/>
            <a:p>
              <a:r>
                <a:rPr lang="zh-CN" altLang="en-US" spc="300" dirty="0">
                  <a:solidFill>
                    <a:schemeClr val="bg1"/>
                  </a:solidFill>
                </a:rPr>
                <a:t>向开发者付费购买</a:t>
              </a:r>
              <a:r>
                <a:rPr lang="en-US" altLang="zh-CN" spc="300" dirty="0">
                  <a:solidFill>
                    <a:schemeClr val="bg1"/>
                  </a:solidFill>
                </a:rPr>
                <a:t>AMI</a:t>
              </a:r>
              <a:endParaRPr lang="zh-CN" altLang="en-US" spc="300" dirty="0">
                <a:solidFill>
                  <a:schemeClr val="bg1"/>
                </a:solidFill>
              </a:endParaRPr>
            </a:p>
          </p:txBody>
        </p:sp>
        <p:sp>
          <p:nvSpPr>
            <p:cNvPr id="14" name="圆角矩形 13"/>
            <p:cNvSpPr/>
            <p:nvPr/>
          </p:nvSpPr>
          <p:spPr>
            <a:xfrm>
              <a:off x="2602829" y="5293802"/>
              <a:ext cx="4551731" cy="408623"/>
            </a:xfrm>
            <a:prstGeom prst="roundRect">
              <a:avLst/>
            </a:prstGeom>
            <a:solidFill>
              <a:schemeClr val="tx1">
                <a:lumMod val="75000"/>
                <a:lumOff val="25000"/>
              </a:schemeClr>
            </a:solidFill>
            <a:ln>
              <a:solidFill>
                <a:schemeClr val="tx1">
                  <a:lumMod val="75000"/>
                  <a:lumOff val="25000"/>
                </a:schemeClr>
              </a:solidFill>
            </a:ln>
          </p:spPr>
          <p:txBody>
            <a:bodyPr wrap="square">
              <a:spAutoFit/>
            </a:bodyPr>
            <a:lstStyle/>
            <a:p>
              <a:r>
                <a:rPr lang="zh-CN" altLang="en-US" spc="300" dirty="0">
                  <a:solidFill>
                    <a:schemeClr val="bg1"/>
                  </a:solidFill>
                </a:rPr>
                <a:t>使用其他开发者分享的共享</a:t>
              </a:r>
              <a:r>
                <a:rPr lang="en-US" altLang="zh-CN" spc="300" dirty="0">
                  <a:solidFill>
                    <a:schemeClr val="bg1"/>
                  </a:solidFill>
                </a:rPr>
                <a:t>AMI</a:t>
              </a:r>
              <a:endParaRPr lang="zh-CN" altLang="en-US" spc="300" dirty="0">
                <a:solidFill>
                  <a:schemeClr val="bg1"/>
                </a:solidFill>
              </a:endParaRPr>
            </a:p>
          </p:txBody>
        </p:sp>
        <p:sp>
          <p:nvSpPr>
            <p:cNvPr id="17" name="弧形 16"/>
            <p:cNvSpPr/>
            <p:nvPr/>
          </p:nvSpPr>
          <p:spPr>
            <a:xfrm>
              <a:off x="370513" y="3459990"/>
              <a:ext cx="2279824" cy="2279824"/>
            </a:xfrm>
            <a:prstGeom prst="arc">
              <a:avLst>
                <a:gd name="adj1" fmla="val 16200000"/>
                <a:gd name="adj2" fmla="val 5763785"/>
              </a:avLst>
            </a:prstGeom>
            <a:noFill/>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椭圆 17"/>
            <p:cNvSpPr/>
            <p:nvPr/>
          </p:nvSpPr>
          <p:spPr>
            <a:xfrm>
              <a:off x="2044335" y="3522061"/>
              <a:ext cx="372330" cy="372330"/>
            </a:xfrm>
            <a:prstGeom prst="ellipse">
              <a:avLst/>
            </a:prstGeom>
            <a:solidFill>
              <a:schemeClr val="bg1">
                <a:lumMod val="9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lumMod val="75000"/>
                      <a:lumOff val="25000"/>
                    </a:schemeClr>
                  </a:solidFill>
                </a:rPr>
                <a:t>1</a:t>
              </a:r>
              <a:endParaRPr lang="zh-CN" altLang="en-US" dirty="0">
                <a:solidFill>
                  <a:schemeClr val="tx1">
                    <a:lumMod val="75000"/>
                    <a:lumOff val="25000"/>
                  </a:schemeClr>
                </a:solidFill>
              </a:endParaRPr>
            </a:p>
          </p:txBody>
        </p:sp>
        <p:sp>
          <p:nvSpPr>
            <p:cNvPr id="19" name="椭圆 18"/>
            <p:cNvSpPr/>
            <p:nvPr/>
          </p:nvSpPr>
          <p:spPr>
            <a:xfrm>
              <a:off x="2416665" y="4118270"/>
              <a:ext cx="372330" cy="372330"/>
            </a:xfrm>
            <a:prstGeom prst="ellipse">
              <a:avLst/>
            </a:prstGeom>
            <a:solidFill>
              <a:schemeClr val="bg1">
                <a:lumMod val="9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lumMod val="75000"/>
                      <a:lumOff val="25000"/>
                    </a:schemeClr>
                  </a:solidFill>
                </a:rPr>
                <a:t>2</a:t>
              </a:r>
              <a:endParaRPr lang="zh-CN" altLang="en-US" dirty="0">
                <a:solidFill>
                  <a:schemeClr val="tx1">
                    <a:lumMod val="75000"/>
                    <a:lumOff val="25000"/>
                  </a:schemeClr>
                </a:solidFill>
              </a:endParaRPr>
            </a:p>
          </p:txBody>
        </p:sp>
        <p:sp>
          <p:nvSpPr>
            <p:cNvPr id="20" name="椭圆 19"/>
            <p:cNvSpPr/>
            <p:nvPr/>
          </p:nvSpPr>
          <p:spPr>
            <a:xfrm>
              <a:off x="2390590" y="4735131"/>
              <a:ext cx="372330" cy="372330"/>
            </a:xfrm>
            <a:prstGeom prst="ellipse">
              <a:avLst/>
            </a:prstGeom>
            <a:solidFill>
              <a:schemeClr val="bg1">
                <a:lumMod val="9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lumMod val="75000"/>
                      <a:lumOff val="25000"/>
                    </a:schemeClr>
                  </a:solidFill>
                </a:rPr>
                <a:t>3</a:t>
              </a:r>
              <a:endParaRPr lang="zh-CN" altLang="en-US" dirty="0">
                <a:solidFill>
                  <a:schemeClr val="tx1">
                    <a:lumMod val="75000"/>
                    <a:lumOff val="25000"/>
                  </a:schemeClr>
                </a:solidFill>
              </a:endParaRPr>
            </a:p>
          </p:txBody>
        </p:sp>
        <p:sp>
          <p:nvSpPr>
            <p:cNvPr id="21" name="椭圆 20"/>
            <p:cNvSpPr/>
            <p:nvPr/>
          </p:nvSpPr>
          <p:spPr>
            <a:xfrm>
              <a:off x="2034960" y="5293802"/>
              <a:ext cx="372330" cy="372330"/>
            </a:xfrm>
            <a:prstGeom prst="ellipse">
              <a:avLst/>
            </a:prstGeom>
            <a:solidFill>
              <a:schemeClr val="bg1">
                <a:lumMod val="9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lumMod val="75000"/>
                      <a:lumOff val="25000"/>
                    </a:schemeClr>
                  </a:solidFill>
                </a:rPr>
                <a:t>4</a:t>
              </a:r>
              <a:endParaRPr lang="zh-CN" altLang="en-US" dirty="0">
                <a:solidFill>
                  <a:schemeClr val="tx1">
                    <a:lumMod val="75000"/>
                    <a:lumOff val="25000"/>
                  </a:schemeClr>
                </a:solidFill>
              </a:endParaRPr>
            </a:p>
          </p:txBody>
        </p:sp>
      </p:grpSp>
      <p:sp>
        <p:nvSpPr>
          <p:cNvPr id="23" name="矩形 22"/>
          <p:cNvSpPr/>
          <p:nvPr/>
        </p:nvSpPr>
        <p:spPr>
          <a:xfrm>
            <a:off x="323850" y="1537423"/>
            <a:ext cx="101798" cy="5282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75681" y="5557380"/>
            <a:ext cx="8298129" cy="369332"/>
          </a:xfrm>
          <a:prstGeom prst="rect">
            <a:avLst/>
          </a:prstGeom>
          <a:solidFill>
            <a:schemeClr val="bg1">
              <a:lumMod val="85000"/>
            </a:schemeClr>
          </a:solidFill>
        </p:spPr>
        <p:txBody>
          <a:bodyPr wrap="square">
            <a:spAutoFit/>
          </a:bodyPr>
          <a:lstStyle/>
          <a:p>
            <a:r>
              <a:rPr lang="zh-CN" altLang="en-US" dirty="0">
                <a:solidFill>
                  <a:schemeClr val="tx1">
                    <a:lumMod val="75000"/>
                    <a:lumOff val="25000"/>
                  </a:schemeClr>
                </a:solidFill>
              </a:rPr>
              <a:t>构建好的</a:t>
            </a:r>
            <a:r>
              <a:rPr lang="en-US" altLang="zh-CN" dirty="0">
                <a:solidFill>
                  <a:schemeClr val="tx1">
                    <a:lumMod val="75000"/>
                    <a:lumOff val="25000"/>
                  </a:schemeClr>
                </a:solidFill>
              </a:rPr>
              <a:t>AMI</a:t>
            </a:r>
            <a:r>
              <a:rPr lang="zh-CN" altLang="en-US" dirty="0">
                <a:solidFill>
                  <a:schemeClr val="tx1">
                    <a:lumMod val="75000"/>
                    <a:lumOff val="25000"/>
                  </a:schemeClr>
                </a:solidFill>
              </a:rPr>
              <a:t>分为</a:t>
            </a:r>
            <a:r>
              <a:rPr lang="en-US" altLang="zh-CN" dirty="0" err="1">
                <a:solidFill>
                  <a:schemeClr val="tx1">
                    <a:lumMod val="75000"/>
                    <a:lumOff val="25000"/>
                  </a:schemeClr>
                </a:solidFill>
              </a:rPr>
              <a:t>Amaznon</a:t>
            </a:r>
            <a:r>
              <a:rPr lang="en-US" altLang="zh-CN" dirty="0">
                <a:solidFill>
                  <a:schemeClr val="tx1">
                    <a:lumMod val="75000"/>
                    <a:lumOff val="25000"/>
                  </a:schemeClr>
                </a:solidFill>
              </a:rPr>
              <a:t> EBS</a:t>
            </a:r>
            <a:r>
              <a:rPr lang="zh-CN" altLang="en-US" dirty="0">
                <a:solidFill>
                  <a:schemeClr val="tx1">
                    <a:lumMod val="75000"/>
                    <a:lumOff val="25000"/>
                  </a:schemeClr>
                </a:solidFill>
              </a:rPr>
              <a:t>支持和实例存储支持两类</a:t>
            </a:r>
          </a:p>
        </p:txBody>
      </p:sp>
    </p:spTree>
    <p:extLst>
      <p:ext uri="{BB962C8B-B14F-4D97-AF65-F5344CB8AC3E}">
        <p14:creationId xmlns:p14="http://schemas.microsoft.com/office/powerpoint/2010/main" val="279023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26</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712602" cy="461665"/>
          </a:xfrm>
          <a:prstGeom prst="rect">
            <a:avLst/>
          </a:prstGeom>
          <a:noFill/>
        </p:spPr>
        <p:txBody>
          <a:bodyPr wrap="none" rtlCol="0">
            <a:spAutoFit/>
          </a:bodyPr>
          <a:lstStyle/>
          <a:p>
            <a:r>
              <a:rPr lang="zh-CN" altLang="en-US" sz="2400" b="1" dirty="0">
                <a:solidFill>
                  <a:schemeClr val="accent6"/>
                </a:solidFill>
              </a:rPr>
              <a:t>实例（</a:t>
            </a:r>
            <a:r>
              <a:rPr lang="en-US" altLang="zh-CN" sz="2400" b="1" dirty="0">
                <a:solidFill>
                  <a:schemeClr val="accent6"/>
                </a:solidFill>
              </a:rPr>
              <a:t>Instance</a:t>
            </a:r>
            <a:r>
              <a:rPr lang="zh-CN" altLang="en-US" sz="2400" b="1" dirty="0" smtClean="0">
                <a:solidFill>
                  <a:schemeClr val="accent6"/>
                </a:solidFill>
              </a:rPr>
              <a:t>）</a:t>
            </a:r>
            <a:endParaRPr lang="zh-CN" altLang="en-US" sz="2400" b="1" dirty="0">
              <a:solidFill>
                <a:schemeClr val="accent6"/>
              </a:solidFill>
            </a:endParaRP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1247821" y="1729709"/>
            <a:ext cx="7097848" cy="923330"/>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en-US" altLang="zh-CN" dirty="0">
                <a:solidFill>
                  <a:schemeClr val="tx1">
                    <a:lumMod val="75000"/>
                    <a:lumOff val="25000"/>
                  </a:schemeClr>
                </a:solidFill>
              </a:rPr>
              <a:t>EC2</a:t>
            </a:r>
            <a:r>
              <a:rPr lang="zh-CN" altLang="en-US" dirty="0">
                <a:solidFill>
                  <a:schemeClr val="tx1">
                    <a:lumMod val="75000"/>
                    <a:lumOff val="25000"/>
                  </a:schemeClr>
                </a:solidFill>
              </a:rPr>
              <a:t>中实例由</a:t>
            </a:r>
            <a:r>
              <a:rPr lang="en-US" altLang="zh-CN" b="1" dirty="0">
                <a:solidFill>
                  <a:schemeClr val="accent6"/>
                </a:solidFill>
              </a:rPr>
              <a:t>AMI</a:t>
            </a:r>
            <a:r>
              <a:rPr lang="zh-CN" altLang="en-US" b="1" dirty="0">
                <a:solidFill>
                  <a:schemeClr val="accent6"/>
                </a:solidFill>
              </a:rPr>
              <a:t>启动</a:t>
            </a:r>
            <a:r>
              <a:rPr lang="zh-CN" altLang="en-US" dirty="0">
                <a:solidFill>
                  <a:schemeClr val="tx1">
                    <a:lumMod val="75000"/>
                    <a:lumOff val="25000"/>
                  </a:schemeClr>
                </a:solidFill>
              </a:rPr>
              <a:t>，可以像传统的主机一样提供服务。</a:t>
            </a:r>
            <a:r>
              <a:rPr lang="zh-CN" altLang="en-US" dirty="0" smtClean="0">
                <a:solidFill>
                  <a:schemeClr val="tx1">
                    <a:lumMod val="75000"/>
                    <a:lumOff val="25000"/>
                  </a:schemeClr>
                </a:solidFill>
              </a:rPr>
              <a:t>同</a:t>
            </a:r>
            <a:r>
              <a:rPr lang="zh-CN" altLang="en-US" dirty="0">
                <a:solidFill>
                  <a:schemeClr val="tx1">
                    <a:lumMod val="75000"/>
                    <a:lumOff val="25000"/>
                  </a:schemeClr>
                </a:solidFill>
              </a:rPr>
              <a:t>一个</a:t>
            </a:r>
            <a:r>
              <a:rPr lang="en-US" altLang="zh-CN" dirty="0">
                <a:solidFill>
                  <a:schemeClr val="tx1">
                    <a:lumMod val="75000"/>
                    <a:lumOff val="25000"/>
                  </a:schemeClr>
                </a:solidFill>
              </a:rPr>
              <a:t>AMI</a:t>
            </a:r>
            <a:r>
              <a:rPr lang="zh-CN" altLang="en-US" dirty="0">
                <a:solidFill>
                  <a:schemeClr val="tx1">
                    <a:lumMod val="75000"/>
                    <a:lumOff val="25000"/>
                  </a:schemeClr>
                </a:solidFill>
              </a:rPr>
              <a:t>可以用于创建具有</a:t>
            </a:r>
            <a:r>
              <a:rPr lang="zh-CN" altLang="en-US" b="1" dirty="0">
                <a:solidFill>
                  <a:schemeClr val="accent6"/>
                </a:solidFill>
              </a:rPr>
              <a:t>不同计算和存储能力的实例</a:t>
            </a:r>
            <a:r>
              <a:rPr lang="zh-CN" altLang="en-US" dirty="0">
                <a:solidFill>
                  <a:schemeClr val="tx1">
                    <a:lumMod val="75000"/>
                    <a:lumOff val="25000"/>
                  </a:schemeClr>
                </a:solidFill>
              </a:rPr>
              <a:t>。</a:t>
            </a:r>
          </a:p>
        </p:txBody>
      </p:sp>
      <p:sp>
        <p:nvSpPr>
          <p:cNvPr id="8" name="矩形 7"/>
          <p:cNvSpPr/>
          <p:nvPr/>
        </p:nvSpPr>
        <p:spPr>
          <a:xfrm>
            <a:off x="1247821" y="2782607"/>
            <a:ext cx="7097848" cy="923330"/>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en-US" altLang="zh-CN" dirty="0">
                <a:solidFill>
                  <a:schemeClr val="tx1">
                    <a:lumMod val="75000"/>
                    <a:lumOff val="25000"/>
                  </a:schemeClr>
                </a:solidFill>
              </a:rPr>
              <a:t>Amazon</a:t>
            </a:r>
            <a:r>
              <a:rPr lang="zh-CN" altLang="en-US" dirty="0">
                <a:solidFill>
                  <a:schemeClr val="tx1">
                    <a:lumMod val="75000"/>
                    <a:lumOff val="25000"/>
                  </a:schemeClr>
                </a:solidFill>
              </a:rPr>
              <a:t>提供了多种不同类型的实例，分别在</a:t>
            </a:r>
            <a:r>
              <a:rPr lang="zh-CN" altLang="en-US" b="1" dirty="0">
                <a:solidFill>
                  <a:schemeClr val="accent6"/>
                </a:solidFill>
              </a:rPr>
              <a:t>计算</a:t>
            </a:r>
            <a:r>
              <a:rPr lang="zh-CN" altLang="en-US" dirty="0">
                <a:solidFill>
                  <a:schemeClr val="tx1">
                    <a:lumMod val="75000"/>
                    <a:lumOff val="25000"/>
                  </a:schemeClr>
                </a:solidFill>
              </a:rPr>
              <a:t>、</a:t>
            </a:r>
            <a:r>
              <a:rPr lang="en-US" altLang="zh-CN" b="1" dirty="0">
                <a:solidFill>
                  <a:schemeClr val="accent6"/>
                </a:solidFill>
              </a:rPr>
              <a:t>GPU</a:t>
            </a:r>
            <a:r>
              <a:rPr lang="zh-CN" altLang="en-US" dirty="0">
                <a:solidFill>
                  <a:schemeClr val="tx1">
                    <a:lumMod val="75000"/>
                    <a:lumOff val="25000"/>
                  </a:schemeClr>
                </a:solidFill>
              </a:rPr>
              <a:t>、</a:t>
            </a:r>
            <a:r>
              <a:rPr lang="zh-CN" altLang="en-US" b="1" dirty="0">
                <a:solidFill>
                  <a:schemeClr val="accent6"/>
                </a:solidFill>
              </a:rPr>
              <a:t>内存</a:t>
            </a:r>
            <a:r>
              <a:rPr lang="zh-CN" altLang="en-US" dirty="0">
                <a:solidFill>
                  <a:schemeClr val="tx1">
                    <a:lumMod val="75000"/>
                    <a:lumOff val="25000"/>
                  </a:schemeClr>
                </a:solidFill>
              </a:rPr>
              <a:t>、</a:t>
            </a:r>
            <a:r>
              <a:rPr lang="zh-CN" altLang="en-US" b="1" dirty="0">
                <a:solidFill>
                  <a:schemeClr val="accent6"/>
                </a:solidFill>
              </a:rPr>
              <a:t>存储</a:t>
            </a:r>
            <a:r>
              <a:rPr lang="zh-CN" altLang="en-US" dirty="0">
                <a:solidFill>
                  <a:schemeClr val="tx1">
                    <a:lumMod val="75000"/>
                    <a:lumOff val="25000"/>
                  </a:schemeClr>
                </a:solidFill>
              </a:rPr>
              <a:t>、</a:t>
            </a:r>
            <a:r>
              <a:rPr lang="zh-CN" altLang="en-US" b="1" dirty="0">
                <a:solidFill>
                  <a:schemeClr val="accent6"/>
                </a:solidFill>
              </a:rPr>
              <a:t>网络</a:t>
            </a:r>
            <a:r>
              <a:rPr lang="zh-CN" altLang="en-US" dirty="0">
                <a:solidFill>
                  <a:schemeClr val="tx1">
                    <a:lumMod val="75000"/>
                    <a:lumOff val="25000"/>
                  </a:schemeClr>
                </a:solidFill>
              </a:rPr>
              <a:t>、</a:t>
            </a:r>
            <a:r>
              <a:rPr lang="zh-CN" altLang="en-US" b="1" dirty="0">
                <a:solidFill>
                  <a:schemeClr val="accent6"/>
                </a:solidFill>
              </a:rPr>
              <a:t>费用</a:t>
            </a:r>
            <a:r>
              <a:rPr lang="zh-CN" altLang="en-US" dirty="0">
                <a:solidFill>
                  <a:schemeClr val="tx1">
                    <a:lumMod val="75000"/>
                    <a:lumOff val="25000"/>
                  </a:schemeClr>
                </a:solidFill>
              </a:rPr>
              <a:t>等方面进行了优化</a:t>
            </a:r>
          </a:p>
        </p:txBody>
      </p:sp>
      <p:sp>
        <p:nvSpPr>
          <p:cNvPr id="9" name="矩形 8"/>
          <p:cNvSpPr/>
          <p:nvPr/>
        </p:nvSpPr>
        <p:spPr>
          <a:xfrm>
            <a:off x="1247821" y="3835505"/>
            <a:ext cx="7097848" cy="923330"/>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en-US" altLang="zh-CN" dirty="0">
                <a:solidFill>
                  <a:schemeClr val="tx1">
                    <a:lumMod val="75000"/>
                    <a:lumOff val="25000"/>
                  </a:schemeClr>
                </a:solidFill>
              </a:rPr>
              <a:t>Amazon</a:t>
            </a:r>
            <a:r>
              <a:rPr lang="zh-CN" altLang="en-US" dirty="0">
                <a:solidFill>
                  <a:schemeClr val="tx1">
                    <a:lumMod val="75000"/>
                    <a:lumOff val="25000"/>
                  </a:schemeClr>
                </a:solidFill>
              </a:rPr>
              <a:t>还允许用户在应用程序的需求发生变更时，对</a:t>
            </a:r>
            <a:r>
              <a:rPr lang="zh-CN" altLang="en-US" b="1" dirty="0">
                <a:solidFill>
                  <a:schemeClr val="accent6"/>
                </a:solidFill>
              </a:rPr>
              <a:t>实例的类型进行调整</a:t>
            </a:r>
            <a:r>
              <a:rPr lang="zh-CN" altLang="en-US" dirty="0">
                <a:solidFill>
                  <a:schemeClr val="tx1">
                    <a:lumMod val="75000"/>
                    <a:lumOff val="25000"/>
                  </a:schemeClr>
                </a:solidFill>
              </a:rPr>
              <a:t>，从而实现按需付费。</a:t>
            </a:r>
          </a:p>
        </p:txBody>
      </p:sp>
      <p:sp>
        <p:nvSpPr>
          <p:cNvPr id="10" name="矩形 9"/>
          <p:cNvSpPr/>
          <p:nvPr/>
        </p:nvSpPr>
        <p:spPr>
          <a:xfrm>
            <a:off x="1247821" y="4888404"/>
            <a:ext cx="7097848" cy="874407"/>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en-US" altLang="zh-CN" dirty="0">
                <a:solidFill>
                  <a:schemeClr val="tx1">
                    <a:lumMod val="75000"/>
                    <a:lumOff val="25000"/>
                  </a:schemeClr>
                </a:solidFill>
              </a:rPr>
              <a:t>Amazon EC2</a:t>
            </a:r>
            <a:r>
              <a:rPr lang="zh-CN" altLang="en-US" dirty="0">
                <a:solidFill>
                  <a:schemeClr val="tx1">
                    <a:lumMod val="75000"/>
                    <a:lumOff val="25000"/>
                  </a:schemeClr>
                </a:solidFill>
              </a:rPr>
              <a:t>还为实例提供了许多</a:t>
            </a:r>
            <a:r>
              <a:rPr lang="zh-CN" altLang="en-US" b="1" dirty="0">
                <a:solidFill>
                  <a:schemeClr val="accent6"/>
                </a:solidFill>
              </a:rPr>
              <a:t>附加功能</a:t>
            </a:r>
            <a:r>
              <a:rPr lang="zh-CN" altLang="en-US" dirty="0">
                <a:solidFill>
                  <a:schemeClr val="tx1">
                    <a:lumMod val="75000"/>
                    <a:lumOff val="25000"/>
                  </a:schemeClr>
                </a:solidFill>
              </a:rPr>
              <a:t>，帮助用户更好地</a:t>
            </a:r>
            <a:r>
              <a:rPr lang="zh-CN" altLang="en-US" b="1" dirty="0">
                <a:solidFill>
                  <a:schemeClr val="accent6"/>
                </a:solidFill>
              </a:rPr>
              <a:t>部署和管理</a:t>
            </a:r>
            <a:r>
              <a:rPr lang="zh-CN" altLang="en-US" b="1" dirty="0" smtClean="0">
                <a:solidFill>
                  <a:schemeClr val="accent6"/>
                </a:solidFill>
              </a:rPr>
              <a:t>应用程序。</a:t>
            </a:r>
            <a:endParaRPr lang="zh-CN" altLang="en-US" b="1" dirty="0">
              <a:solidFill>
                <a:schemeClr val="accent6"/>
              </a:solidFill>
            </a:endParaRPr>
          </a:p>
        </p:txBody>
      </p:sp>
      <p:sp>
        <p:nvSpPr>
          <p:cNvPr id="11" name="矩形 10"/>
          <p:cNvSpPr/>
          <p:nvPr/>
        </p:nvSpPr>
        <p:spPr>
          <a:xfrm>
            <a:off x="750570" y="1729709"/>
            <a:ext cx="361950" cy="923330"/>
          </a:xfrm>
          <a:prstGeom prst="rect">
            <a:avLst/>
          </a:prstGeom>
          <a:solidFill>
            <a:schemeClr val="accent6">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50570" y="2782607"/>
            <a:ext cx="361950" cy="923330"/>
          </a:xfrm>
          <a:prstGeom prst="rect">
            <a:avLst/>
          </a:prstGeom>
          <a:solidFill>
            <a:schemeClr val="accent6">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50570" y="3835505"/>
            <a:ext cx="361950" cy="923330"/>
          </a:xfrm>
          <a:prstGeom prst="rect">
            <a:avLst/>
          </a:prstGeom>
          <a:solidFill>
            <a:schemeClr val="accent6">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50570" y="4888403"/>
            <a:ext cx="361950" cy="923330"/>
          </a:xfrm>
          <a:prstGeom prst="rect">
            <a:avLst/>
          </a:prstGeom>
          <a:solidFill>
            <a:schemeClr val="accent6">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066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401888" y="6223523"/>
            <a:ext cx="2133600" cy="365125"/>
          </a:xfrm>
        </p:spPr>
        <p:txBody>
          <a:bodyPr/>
          <a:lstStyle/>
          <a:p>
            <a:fld id="{CF730C6D-5BB4-4F63-9D16-9EBF769D35DB}" type="slidenum">
              <a:rPr lang="zh-CN" altLang="en-US" smtClean="0"/>
              <a:pPr/>
              <a:t>27</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911374" cy="461665"/>
          </a:xfrm>
          <a:prstGeom prst="rect">
            <a:avLst/>
          </a:prstGeom>
          <a:noFill/>
        </p:spPr>
        <p:txBody>
          <a:bodyPr wrap="none" rtlCol="0">
            <a:spAutoFit/>
          </a:bodyPr>
          <a:lstStyle/>
          <a:p>
            <a:r>
              <a:rPr lang="zh-CN" altLang="en-US" sz="2400" b="1" dirty="0" smtClean="0">
                <a:solidFill>
                  <a:schemeClr val="accent6"/>
                </a:solidFill>
              </a:rPr>
              <a:t>弹性块存储（</a:t>
            </a:r>
            <a:r>
              <a:rPr lang="en-US" altLang="zh-CN" sz="2400" b="1" dirty="0" smtClean="0">
                <a:solidFill>
                  <a:schemeClr val="accent6"/>
                </a:solidFill>
              </a:rPr>
              <a:t>EBS</a:t>
            </a:r>
            <a:r>
              <a:rPr lang="zh-CN" altLang="en-US" sz="2400" b="1" dirty="0" smtClean="0">
                <a:solidFill>
                  <a:schemeClr val="accent6"/>
                </a:solidFill>
              </a:rPr>
              <a:t>）</a:t>
            </a:r>
            <a:endParaRPr lang="zh-CN" altLang="en-US" sz="2400" b="1" dirty="0">
              <a:solidFill>
                <a:schemeClr val="accent6"/>
              </a:solidFill>
            </a:endParaRP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04048" y="1416030"/>
            <a:ext cx="8276919" cy="64633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r>
              <a:rPr lang="en-US" altLang="zh-CN" dirty="0">
                <a:solidFill>
                  <a:schemeClr val="tx1">
                    <a:lumMod val="75000"/>
                    <a:lumOff val="25000"/>
                  </a:schemeClr>
                </a:solidFill>
              </a:rPr>
              <a:t>EBS</a:t>
            </a:r>
            <a:r>
              <a:rPr lang="zh-CN" altLang="en-US" dirty="0">
                <a:solidFill>
                  <a:schemeClr val="tx1">
                    <a:lumMod val="75000"/>
                    <a:lumOff val="25000"/>
                  </a:schemeClr>
                </a:solidFill>
              </a:rPr>
              <a:t>存储卷的设计与</a:t>
            </a:r>
            <a:r>
              <a:rPr lang="zh-CN" altLang="en-US" b="1" dirty="0">
                <a:solidFill>
                  <a:schemeClr val="accent6"/>
                </a:solidFill>
              </a:rPr>
              <a:t>物理硬盘相似</a:t>
            </a:r>
            <a:r>
              <a:rPr lang="zh-CN" altLang="en-US" dirty="0">
                <a:solidFill>
                  <a:schemeClr val="tx1">
                    <a:lumMod val="75000"/>
                    <a:lumOff val="25000"/>
                  </a:schemeClr>
                </a:solidFill>
              </a:rPr>
              <a:t>，其大小由用户设定，目前提供的容量从</a:t>
            </a:r>
            <a:r>
              <a:rPr lang="en-US" altLang="zh-CN" b="1" dirty="0">
                <a:solidFill>
                  <a:schemeClr val="accent6"/>
                </a:solidFill>
              </a:rPr>
              <a:t>1GB</a:t>
            </a:r>
            <a:r>
              <a:rPr lang="zh-CN" altLang="en-US" b="1" dirty="0">
                <a:solidFill>
                  <a:schemeClr val="accent6"/>
                </a:solidFill>
              </a:rPr>
              <a:t>到</a:t>
            </a:r>
            <a:r>
              <a:rPr lang="en-US" altLang="zh-CN" b="1" dirty="0">
                <a:solidFill>
                  <a:schemeClr val="accent6"/>
                </a:solidFill>
              </a:rPr>
              <a:t>1TB</a:t>
            </a:r>
            <a:r>
              <a:rPr lang="zh-CN" altLang="en-US" dirty="0" smtClean="0">
                <a:solidFill>
                  <a:schemeClr val="tx1">
                    <a:lumMod val="75000"/>
                    <a:lumOff val="25000"/>
                  </a:schemeClr>
                </a:solidFill>
              </a:rPr>
              <a:t>不等。</a:t>
            </a:r>
            <a:endParaRPr lang="zh-CN" altLang="en-US" dirty="0">
              <a:solidFill>
                <a:schemeClr val="tx1">
                  <a:lumMod val="75000"/>
                  <a:lumOff val="25000"/>
                </a:schemeClr>
              </a:solidFill>
            </a:endParaRPr>
          </a:p>
        </p:txBody>
      </p:sp>
      <p:sp>
        <p:nvSpPr>
          <p:cNvPr id="8" name="矩形 7"/>
          <p:cNvSpPr/>
          <p:nvPr/>
        </p:nvSpPr>
        <p:spPr>
          <a:xfrm>
            <a:off x="361983" y="4439101"/>
            <a:ext cx="8276919" cy="64633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r>
              <a:rPr lang="en-US" altLang="zh-CN" dirty="0">
                <a:solidFill>
                  <a:schemeClr val="tx1">
                    <a:lumMod val="75000"/>
                    <a:lumOff val="25000"/>
                  </a:schemeClr>
                </a:solidFill>
              </a:rPr>
              <a:t>EBS</a:t>
            </a:r>
            <a:r>
              <a:rPr lang="zh-CN" altLang="en-US" dirty="0">
                <a:solidFill>
                  <a:schemeClr val="tx1">
                    <a:lumMod val="75000"/>
                    <a:lumOff val="25000"/>
                  </a:schemeClr>
                </a:solidFill>
              </a:rPr>
              <a:t>存储卷适用于数据需要</a:t>
            </a:r>
            <a:r>
              <a:rPr lang="zh-CN" altLang="en-US" b="1" dirty="0">
                <a:solidFill>
                  <a:schemeClr val="accent6"/>
                </a:solidFill>
              </a:rPr>
              <a:t>细粒度</a:t>
            </a:r>
            <a:r>
              <a:rPr lang="zh-CN" altLang="en-US" dirty="0">
                <a:solidFill>
                  <a:schemeClr val="tx1">
                    <a:lumMod val="75000"/>
                    <a:lumOff val="25000"/>
                  </a:schemeClr>
                </a:solidFill>
              </a:rPr>
              <a:t>地频繁访问并持久保存的情形，适合作为文件系统或数据库的</a:t>
            </a:r>
            <a:r>
              <a:rPr lang="zh-CN" altLang="en-US" b="1" dirty="0">
                <a:solidFill>
                  <a:schemeClr val="accent6"/>
                </a:solidFill>
              </a:rPr>
              <a:t>主存储</a:t>
            </a:r>
            <a:r>
              <a:rPr lang="zh-CN" altLang="en-US" dirty="0">
                <a:solidFill>
                  <a:schemeClr val="tx1">
                    <a:lumMod val="75000"/>
                    <a:lumOff val="25000"/>
                  </a:schemeClr>
                </a:solidFill>
              </a:rPr>
              <a:t>。</a:t>
            </a:r>
          </a:p>
        </p:txBody>
      </p:sp>
      <p:sp>
        <p:nvSpPr>
          <p:cNvPr id="9" name="矩形 8"/>
          <p:cNvSpPr/>
          <p:nvPr/>
        </p:nvSpPr>
        <p:spPr>
          <a:xfrm>
            <a:off x="361983" y="5294072"/>
            <a:ext cx="8276919" cy="369332"/>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r>
              <a:rPr lang="zh-CN" altLang="en-US" b="1" dirty="0">
                <a:solidFill>
                  <a:schemeClr val="accent6"/>
                </a:solidFill>
              </a:rPr>
              <a:t>快照功能</a:t>
            </a:r>
            <a:r>
              <a:rPr lang="zh-CN" altLang="en-US" dirty="0">
                <a:solidFill>
                  <a:schemeClr val="tx1">
                    <a:lumMod val="75000"/>
                    <a:lumOff val="25000"/>
                  </a:schemeClr>
                </a:solidFill>
              </a:rPr>
              <a:t>是</a:t>
            </a:r>
            <a:r>
              <a:rPr lang="en-US" altLang="zh-CN" dirty="0">
                <a:solidFill>
                  <a:schemeClr val="tx1">
                    <a:lumMod val="75000"/>
                    <a:lumOff val="25000"/>
                  </a:schemeClr>
                </a:solidFill>
              </a:rPr>
              <a:t>EBS</a:t>
            </a:r>
            <a:r>
              <a:rPr lang="zh-CN" altLang="en-US" dirty="0">
                <a:solidFill>
                  <a:schemeClr val="tx1">
                    <a:lumMod val="75000"/>
                    <a:lumOff val="25000"/>
                  </a:schemeClr>
                </a:solidFill>
              </a:rPr>
              <a:t>的特色功能之一，用于在</a:t>
            </a:r>
            <a:r>
              <a:rPr lang="en-US" altLang="zh-CN" dirty="0">
                <a:solidFill>
                  <a:schemeClr val="tx1">
                    <a:lumMod val="75000"/>
                    <a:lumOff val="25000"/>
                  </a:schemeClr>
                </a:solidFill>
              </a:rPr>
              <a:t>S3</a:t>
            </a:r>
            <a:r>
              <a:rPr lang="zh-CN" altLang="en-US" dirty="0">
                <a:solidFill>
                  <a:schemeClr val="tx1">
                    <a:lumMod val="75000"/>
                    <a:lumOff val="25000"/>
                  </a:schemeClr>
                </a:solidFill>
              </a:rPr>
              <a:t>中存储</a:t>
            </a:r>
            <a:r>
              <a:rPr lang="en-US" altLang="zh-CN" dirty="0">
                <a:solidFill>
                  <a:schemeClr val="tx1">
                    <a:lumMod val="75000"/>
                    <a:lumOff val="25000"/>
                  </a:schemeClr>
                </a:solidFill>
              </a:rPr>
              <a:t>Amazon EBS</a:t>
            </a:r>
            <a:r>
              <a:rPr lang="zh-CN" altLang="en-US" dirty="0">
                <a:solidFill>
                  <a:schemeClr val="tx1">
                    <a:lumMod val="75000"/>
                    <a:lumOff val="25000"/>
                  </a:schemeClr>
                </a:solidFill>
              </a:rPr>
              <a:t>卷的时间点副本。</a:t>
            </a:r>
          </a:p>
        </p:txBody>
      </p:sp>
      <p:sp>
        <p:nvSpPr>
          <p:cNvPr id="10" name="矩形 9"/>
          <p:cNvSpPr/>
          <p:nvPr/>
        </p:nvSpPr>
        <p:spPr>
          <a:xfrm>
            <a:off x="3567147" y="2272717"/>
            <a:ext cx="1950720" cy="487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实例</a:t>
            </a:r>
            <a:endParaRPr lang="zh-CN" altLang="en-US" dirty="0"/>
          </a:p>
        </p:txBody>
      </p:sp>
      <p:sp>
        <p:nvSpPr>
          <p:cNvPr id="11" name="矩形 10"/>
          <p:cNvSpPr/>
          <p:nvPr/>
        </p:nvSpPr>
        <p:spPr>
          <a:xfrm>
            <a:off x="828732" y="3558115"/>
            <a:ext cx="1101178" cy="487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EBS</a:t>
            </a:r>
            <a:endParaRPr lang="zh-CN" altLang="en-US" dirty="0"/>
          </a:p>
        </p:txBody>
      </p:sp>
      <p:sp>
        <p:nvSpPr>
          <p:cNvPr id="12" name="矩形 11"/>
          <p:cNvSpPr/>
          <p:nvPr/>
        </p:nvSpPr>
        <p:spPr>
          <a:xfrm>
            <a:off x="2410325" y="3558115"/>
            <a:ext cx="1101178" cy="487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EBS</a:t>
            </a:r>
            <a:endParaRPr lang="zh-CN" altLang="en-US" dirty="0"/>
          </a:p>
        </p:txBody>
      </p:sp>
      <p:sp>
        <p:nvSpPr>
          <p:cNvPr id="13" name="矩形 12"/>
          <p:cNvSpPr/>
          <p:nvPr/>
        </p:nvSpPr>
        <p:spPr>
          <a:xfrm>
            <a:off x="3991918" y="3558115"/>
            <a:ext cx="1101178" cy="487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EBS</a:t>
            </a:r>
            <a:endParaRPr lang="zh-CN" altLang="en-US" dirty="0"/>
          </a:p>
        </p:txBody>
      </p:sp>
      <p:sp>
        <p:nvSpPr>
          <p:cNvPr id="14" name="矩形 13"/>
          <p:cNvSpPr/>
          <p:nvPr/>
        </p:nvSpPr>
        <p:spPr>
          <a:xfrm>
            <a:off x="5573511" y="3558115"/>
            <a:ext cx="1101178" cy="487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EBS</a:t>
            </a:r>
            <a:endParaRPr lang="zh-CN" altLang="en-US" dirty="0"/>
          </a:p>
        </p:txBody>
      </p:sp>
      <p:sp>
        <p:nvSpPr>
          <p:cNvPr id="15" name="矩形 14"/>
          <p:cNvSpPr/>
          <p:nvPr/>
        </p:nvSpPr>
        <p:spPr>
          <a:xfrm>
            <a:off x="7155104" y="3558115"/>
            <a:ext cx="1101178" cy="487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7" name="直接连接符 16"/>
          <p:cNvCxnSpPr>
            <a:stCxn id="10" idx="2"/>
            <a:endCxn id="11" idx="0"/>
          </p:cNvCxnSpPr>
          <p:nvPr/>
        </p:nvCxnSpPr>
        <p:spPr>
          <a:xfrm flipH="1">
            <a:off x="1379321" y="2760397"/>
            <a:ext cx="3163186" cy="797718"/>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2"/>
            <a:endCxn id="12" idx="0"/>
          </p:cNvCxnSpPr>
          <p:nvPr/>
        </p:nvCxnSpPr>
        <p:spPr>
          <a:xfrm flipH="1">
            <a:off x="2960914" y="2760397"/>
            <a:ext cx="1581593" cy="797718"/>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2"/>
            <a:endCxn id="13" idx="0"/>
          </p:cNvCxnSpPr>
          <p:nvPr/>
        </p:nvCxnSpPr>
        <p:spPr>
          <a:xfrm>
            <a:off x="4542507" y="2760397"/>
            <a:ext cx="0" cy="797718"/>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2"/>
            <a:endCxn id="14" idx="0"/>
          </p:cNvCxnSpPr>
          <p:nvPr/>
        </p:nvCxnSpPr>
        <p:spPr>
          <a:xfrm>
            <a:off x="4542507" y="2760397"/>
            <a:ext cx="1581593" cy="797718"/>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2"/>
            <a:endCxn id="15" idx="0"/>
          </p:cNvCxnSpPr>
          <p:nvPr/>
        </p:nvCxnSpPr>
        <p:spPr>
          <a:xfrm>
            <a:off x="4542507" y="2760397"/>
            <a:ext cx="3163186" cy="797718"/>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3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32786" y="2467204"/>
            <a:ext cx="4495141" cy="600164"/>
          </a:xfrm>
          <a:prstGeom prst="rect">
            <a:avLst/>
          </a:prstGeom>
        </p:spPr>
        <p:txBody>
          <a:bodyPr wrap="none">
            <a:spAutoFit/>
          </a:bodyPr>
          <a:lstStyle/>
          <a:p>
            <a:r>
              <a:rPr lang="en-US" altLang="zh-CN" sz="3300" b="1" spc="225" dirty="0" smtClean="0">
                <a:solidFill>
                  <a:srgbClr val="96C527"/>
                </a:solidFill>
                <a:latin typeface="微软雅黑" panose="020B0503020204020204" pitchFamily="34" charset="-122"/>
                <a:ea typeface="微软雅黑" panose="020B0503020204020204" pitchFamily="34" charset="-122"/>
              </a:rPr>
              <a:t>23.2 </a:t>
            </a:r>
            <a:r>
              <a:rPr lang="zh-CN" altLang="en-US" sz="3300" b="1" spc="225" dirty="0" smtClean="0">
                <a:solidFill>
                  <a:srgbClr val="96C527"/>
                </a:solidFill>
                <a:latin typeface="微软雅黑" panose="020B0503020204020204" pitchFamily="34" charset="-122"/>
                <a:ea typeface="微软雅黑" panose="020B0503020204020204" pitchFamily="34" charset="-122"/>
              </a:rPr>
              <a:t>弹性计算云</a:t>
            </a:r>
            <a:r>
              <a:rPr lang="en-US" altLang="zh-CN" sz="3300" b="1" spc="225" dirty="0" smtClean="0">
                <a:solidFill>
                  <a:srgbClr val="96C527"/>
                </a:solidFill>
                <a:latin typeface="微软雅黑" panose="020B0503020204020204" pitchFamily="34" charset="-122"/>
                <a:ea typeface="微软雅黑" panose="020B0503020204020204" pitchFamily="34" charset="-122"/>
              </a:rPr>
              <a:t>EC2</a:t>
            </a:r>
            <a:endParaRPr lang="en-US" altLang="zh-CN" sz="3300" b="1" spc="225" dirty="0">
              <a:solidFill>
                <a:srgbClr val="96C527"/>
              </a:solidFill>
              <a:latin typeface="微软雅黑" panose="020B0503020204020204" pitchFamily="34" charset="-122"/>
              <a:ea typeface="微软雅黑" panose="020B0503020204020204" pitchFamily="34" charset="-122"/>
            </a:endParaRPr>
          </a:p>
        </p:txBody>
      </p:sp>
      <p:sp>
        <p:nvSpPr>
          <p:cNvPr id="3" name="等腰三角形 2"/>
          <p:cNvSpPr/>
          <p:nvPr/>
        </p:nvSpPr>
        <p:spPr>
          <a:xfrm rot="5400000">
            <a:off x="2844079" y="3905893"/>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101886" y="3297985"/>
            <a:ext cx="3401893" cy="415498"/>
          </a:xfrm>
          <a:prstGeom prst="rect">
            <a:avLst/>
          </a:prstGeom>
        </p:spPr>
        <p:txBody>
          <a:bodyPr wrap="none">
            <a:spAutoFit/>
          </a:bodyPr>
          <a:lstStyle/>
          <a:p>
            <a:r>
              <a:rPr lang="en-US" altLang="zh-CN" sz="2100" spc="225" dirty="0" smtClean="0">
                <a:solidFill>
                  <a:schemeClr val="bg1">
                    <a:lumMod val="65000"/>
                  </a:schemeClr>
                </a:solidFill>
                <a:latin typeface="+mn-ea"/>
              </a:rPr>
              <a:t>23.2.1  </a:t>
            </a:r>
            <a:r>
              <a:rPr lang="en-US" altLang="zh-CN" sz="2100" spc="225" dirty="0">
                <a:solidFill>
                  <a:schemeClr val="bg1">
                    <a:lumMod val="65000"/>
                  </a:schemeClr>
                </a:solidFill>
                <a:latin typeface="+mn-ea"/>
              </a:rPr>
              <a:t>EC2</a:t>
            </a:r>
            <a:r>
              <a:rPr lang="zh-CN" altLang="en-US" sz="2100" spc="225" dirty="0">
                <a:solidFill>
                  <a:schemeClr val="bg1">
                    <a:lumMod val="65000"/>
                  </a:schemeClr>
                </a:solidFill>
                <a:latin typeface="+mn-ea"/>
              </a:rPr>
              <a:t>的基本架构</a:t>
            </a:r>
          </a:p>
        </p:txBody>
      </p:sp>
      <p:sp>
        <p:nvSpPr>
          <p:cNvPr id="7" name="矩形 6"/>
          <p:cNvSpPr/>
          <p:nvPr/>
        </p:nvSpPr>
        <p:spPr>
          <a:xfrm>
            <a:off x="3101886" y="3789652"/>
            <a:ext cx="3401893" cy="415498"/>
          </a:xfrm>
          <a:prstGeom prst="rect">
            <a:avLst/>
          </a:prstGeom>
        </p:spPr>
        <p:txBody>
          <a:bodyPr wrap="none">
            <a:spAutoFit/>
          </a:bodyPr>
          <a:lstStyle/>
          <a:p>
            <a:r>
              <a:rPr lang="en-US" altLang="zh-CN" sz="2100" kern="500" spc="225" dirty="0" smtClean="0">
                <a:solidFill>
                  <a:schemeClr val="bg1"/>
                </a:solidFill>
                <a:latin typeface="+mn-ea"/>
              </a:rPr>
              <a:t>23.2.2  </a:t>
            </a:r>
            <a:r>
              <a:rPr lang="en-US" altLang="zh-CN" sz="2100" kern="500" spc="225" dirty="0">
                <a:solidFill>
                  <a:schemeClr val="bg1"/>
                </a:solidFill>
                <a:latin typeface="+mn-ea"/>
              </a:rPr>
              <a:t>EC2</a:t>
            </a:r>
            <a:r>
              <a:rPr lang="zh-CN" altLang="en-US" sz="2100" kern="500" spc="225" dirty="0">
                <a:solidFill>
                  <a:schemeClr val="bg1"/>
                </a:solidFill>
                <a:latin typeface="+mn-ea"/>
              </a:rPr>
              <a:t>的关键技术</a:t>
            </a:r>
          </a:p>
        </p:txBody>
      </p:sp>
      <p:sp>
        <p:nvSpPr>
          <p:cNvPr id="8" name="矩形 7"/>
          <p:cNvSpPr/>
          <p:nvPr/>
        </p:nvSpPr>
        <p:spPr>
          <a:xfrm>
            <a:off x="3101886" y="4271008"/>
            <a:ext cx="4296369" cy="415498"/>
          </a:xfrm>
          <a:prstGeom prst="rect">
            <a:avLst/>
          </a:prstGeom>
        </p:spPr>
        <p:txBody>
          <a:bodyPr wrap="none">
            <a:spAutoFit/>
          </a:bodyPr>
          <a:lstStyle/>
          <a:p>
            <a:r>
              <a:rPr lang="en-US" altLang="zh-CN" sz="2100" spc="225" dirty="0" smtClean="0">
                <a:solidFill>
                  <a:schemeClr val="bg1">
                    <a:lumMod val="65000"/>
                  </a:schemeClr>
                </a:solidFill>
                <a:latin typeface="+mn-ea"/>
              </a:rPr>
              <a:t>23.2.3  </a:t>
            </a:r>
            <a:r>
              <a:rPr lang="en-US" altLang="zh-CN" sz="2100" spc="225" dirty="0">
                <a:solidFill>
                  <a:schemeClr val="bg1">
                    <a:lumMod val="65000"/>
                  </a:schemeClr>
                </a:solidFill>
                <a:latin typeface="+mn-ea"/>
              </a:rPr>
              <a:t>EC2</a:t>
            </a:r>
            <a:r>
              <a:rPr lang="zh-CN" altLang="en-US" sz="2100" spc="225" dirty="0">
                <a:solidFill>
                  <a:schemeClr val="bg1">
                    <a:lumMod val="65000"/>
                  </a:schemeClr>
                </a:solidFill>
                <a:latin typeface="+mn-ea"/>
              </a:rPr>
              <a:t>的安全及容错机制</a:t>
            </a:r>
          </a:p>
        </p:txBody>
      </p:sp>
    </p:spTree>
    <p:extLst>
      <p:ext uri="{BB962C8B-B14F-4D97-AF65-F5344CB8AC3E}">
        <p14:creationId xmlns:p14="http://schemas.microsoft.com/office/powerpoint/2010/main" val="325198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29</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地理区域和可用区域</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687431" y="1773909"/>
            <a:ext cx="1619794" cy="914400"/>
          </a:xfrm>
          <a:prstGeom prst="rect">
            <a:avLst/>
          </a:prstGeom>
          <a:solidFill>
            <a:schemeClr val="accent6"/>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2034" y="1896071"/>
            <a:ext cx="1210588" cy="400110"/>
          </a:xfrm>
          <a:prstGeom prst="rect">
            <a:avLst/>
          </a:prstGeom>
        </p:spPr>
        <p:txBody>
          <a:bodyPr wrap="none">
            <a:spAutoFit/>
          </a:bodyPr>
          <a:lstStyle/>
          <a:p>
            <a:r>
              <a:rPr lang="zh-CN" altLang="en-US" sz="2000" b="1" dirty="0">
                <a:solidFill>
                  <a:schemeClr val="bg1"/>
                </a:solidFill>
              </a:rPr>
              <a:t>地理区域</a:t>
            </a:r>
          </a:p>
        </p:txBody>
      </p:sp>
      <p:sp>
        <p:nvSpPr>
          <p:cNvPr id="11" name="矩形 10"/>
          <p:cNvSpPr/>
          <p:nvPr/>
        </p:nvSpPr>
        <p:spPr>
          <a:xfrm>
            <a:off x="858691" y="2250804"/>
            <a:ext cx="1277273" cy="307777"/>
          </a:xfrm>
          <a:prstGeom prst="rect">
            <a:avLst/>
          </a:prstGeom>
        </p:spPr>
        <p:txBody>
          <a:bodyPr wrap="none">
            <a:spAutoFit/>
          </a:bodyPr>
          <a:lstStyle/>
          <a:p>
            <a:r>
              <a:rPr lang="en-US" altLang="zh-CN" sz="1400" dirty="0">
                <a:solidFill>
                  <a:schemeClr val="bg1"/>
                </a:solidFill>
              </a:rPr>
              <a:t>Region Zone</a:t>
            </a:r>
            <a:endParaRPr lang="zh-CN" altLang="en-US" sz="1400" dirty="0">
              <a:solidFill>
                <a:schemeClr val="bg1"/>
              </a:solidFill>
            </a:endParaRPr>
          </a:p>
        </p:txBody>
      </p:sp>
      <p:sp>
        <p:nvSpPr>
          <p:cNvPr id="9" name="矩形 8"/>
          <p:cNvSpPr/>
          <p:nvPr/>
        </p:nvSpPr>
        <p:spPr>
          <a:xfrm>
            <a:off x="687431" y="4649991"/>
            <a:ext cx="1619794" cy="914400"/>
          </a:xfrm>
          <a:prstGeom prst="rect">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92034" y="4772153"/>
            <a:ext cx="1210588" cy="400110"/>
          </a:xfrm>
          <a:prstGeom prst="rect">
            <a:avLst/>
          </a:prstGeom>
        </p:spPr>
        <p:txBody>
          <a:bodyPr wrap="none">
            <a:spAutoFit/>
          </a:bodyPr>
          <a:lstStyle/>
          <a:p>
            <a:r>
              <a:rPr lang="zh-CN" altLang="en-US" sz="2000" b="1" dirty="0">
                <a:solidFill>
                  <a:schemeClr val="bg1"/>
                </a:solidFill>
              </a:rPr>
              <a:t>可用区域</a:t>
            </a:r>
          </a:p>
        </p:txBody>
      </p:sp>
      <p:sp>
        <p:nvSpPr>
          <p:cNvPr id="12" name="矩形 11"/>
          <p:cNvSpPr/>
          <p:nvPr/>
        </p:nvSpPr>
        <p:spPr>
          <a:xfrm>
            <a:off x="729741" y="5126886"/>
            <a:ext cx="1605376" cy="307777"/>
          </a:xfrm>
          <a:prstGeom prst="rect">
            <a:avLst/>
          </a:prstGeom>
        </p:spPr>
        <p:txBody>
          <a:bodyPr wrap="none">
            <a:spAutoFit/>
          </a:bodyPr>
          <a:lstStyle/>
          <a:p>
            <a:r>
              <a:rPr lang="en-US" altLang="zh-CN" sz="1400" dirty="0">
                <a:solidFill>
                  <a:schemeClr val="bg1"/>
                </a:solidFill>
              </a:rPr>
              <a:t>Availability Zone</a:t>
            </a:r>
            <a:endParaRPr lang="zh-CN" altLang="en-US" sz="1400" dirty="0">
              <a:solidFill>
                <a:schemeClr val="bg1"/>
              </a:solidFill>
            </a:endParaRPr>
          </a:p>
        </p:txBody>
      </p:sp>
      <p:sp>
        <p:nvSpPr>
          <p:cNvPr id="15" name="矩形 14"/>
          <p:cNvSpPr/>
          <p:nvPr/>
        </p:nvSpPr>
        <p:spPr>
          <a:xfrm>
            <a:off x="2402285" y="1786779"/>
            <a:ext cx="4108817" cy="50783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zh-CN" altLang="en-US" dirty="0">
                <a:solidFill>
                  <a:schemeClr val="tx1">
                    <a:lumMod val="75000"/>
                    <a:lumOff val="25000"/>
                  </a:schemeClr>
                </a:solidFill>
              </a:rPr>
              <a:t>按照实际的地理位置划分</a:t>
            </a:r>
          </a:p>
        </p:txBody>
      </p:sp>
      <p:sp>
        <p:nvSpPr>
          <p:cNvPr id="16" name="矩形 15"/>
          <p:cNvSpPr/>
          <p:nvPr/>
        </p:nvSpPr>
        <p:spPr>
          <a:xfrm>
            <a:off x="2402285" y="4647494"/>
            <a:ext cx="4108818" cy="50783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zh-CN" altLang="en-US" dirty="0">
                <a:solidFill>
                  <a:schemeClr val="tx1">
                    <a:lumMod val="75000"/>
                    <a:lumOff val="25000"/>
                  </a:schemeClr>
                </a:solidFill>
              </a:rPr>
              <a:t>是否有独立的供电系统和冷却系统等</a:t>
            </a:r>
          </a:p>
        </p:txBody>
      </p:sp>
      <p:sp>
        <p:nvSpPr>
          <p:cNvPr id="17" name="矩形 16"/>
          <p:cNvSpPr/>
          <p:nvPr/>
        </p:nvSpPr>
        <p:spPr>
          <a:xfrm>
            <a:off x="2402285" y="2381617"/>
            <a:ext cx="2588393" cy="1823576"/>
          </a:xfrm>
          <a:prstGeom prst="rect">
            <a:avLst/>
          </a:prstGeom>
          <a:solidFill>
            <a:schemeClr val="bg1">
              <a:lumMod val="85000"/>
            </a:schemeClr>
          </a:solidFill>
        </p:spPr>
        <p:txBody>
          <a:bodyPr wrap="square">
            <a:spAutoFit/>
          </a:bodyPr>
          <a:lstStyle/>
          <a:p>
            <a:pPr>
              <a:lnSpc>
                <a:spcPts val="2700"/>
              </a:lnSpc>
            </a:pPr>
            <a:r>
              <a:rPr lang="zh-CN" altLang="en-US" dirty="0">
                <a:solidFill>
                  <a:schemeClr val="tx1">
                    <a:lumMod val="75000"/>
                    <a:lumOff val="25000"/>
                  </a:schemeClr>
                </a:solidFill>
              </a:rPr>
              <a:t>美东（北佛吉尼亚</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ts val="2700"/>
              </a:lnSpc>
            </a:pPr>
            <a:r>
              <a:rPr lang="zh-CN" altLang="en-US" dirty="0" smtClean="0">
                <a:solidFill>
                  <a:schemeClr val="tx1">
                    <a:lumMod val="75000"/>
                    <a:lumOff val="25000"/>
                  </a:schemeClr>
                </a:solidFill>
              </a:rPr>
              <a:t>美西</a:t>
            </a:r>
            <a:r>
              <a:rPr lang="zh-CN" altLang="en-US" dirty="0">
                <a:solidFill>
                  <a:schemeClr val="tx1">
                    <a:lumMod val="75000"/>
                    <a:lumOff val="25000"/>
                  </a:schemeClr>
                </a:solidFill>
              </a:rPr>
              <a:t>（俄勒冈</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ts val="2700"/>
              </a:lnSpc>
            </a:pPr>
            <a:r>
              <a:rPr lang="zh-CN" altLang="en-US" dirty="0" smtClean="0">
                <a:solidFill>
                  <a:schemeClr val="tx1">
                    <a:lumMod val="75000"/>
                    <a:lumOff val="25000"/>
                  </a:schemeClr>
                </a:solidFill>
              </a:rPr>
              <a:t>美西</a:t>
            </a:r>
            <a:r>
              <a:rPr lang="zh-CN" altLang="en-US" dirty="0">
                <a:solidFill>
                  <a:schemeClr val="tx1">
                    <a:lumMod val="75000"/>
                    <a:lumOff val="25000"/>
                  </a:schemeClr>
                </a:solidFill>
              </a:rPr>
              <a:t>（北加利佛尼亚</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ts val="2700"/>
              </a:lnSpc>
            </a:pPr>
            <a:r>
              <a:rPr lang="zh-CN" altLang="en-US" dirty="0" smtClean="0">
                <a:solidFill>
                  <a:schemeClr val="tx1">
                    <a:lumMod val="75000"/>
                    <a:lumOff val="25000"/>
                  </a:schemeClr>
                </a:solidFill>
              </a:rPr>
              <a:t>欧洲</a:t>
            </a:r>
            <a:r>
              <a:rPr lang="zh-CN" altLang="en-US" dirty="0">
                <a:solidFill>
                  <a:schemeClr val="tx1">
                    <a:lumMod val="75000"/>
                    <a:lumOff val="25000"/>
                  </a:schemeClr>
                </a:solidFill>
              </a:rPr>
              <a:t>（爱尔兰</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ts val="2700"/>
              </a:lnSpc>
            </a:pPr>
            <a:r>
              <a:rPr lang="zh-CN" altLang="en-US" dirty="0" smtClean="0">
                <a:solidFill>
                  <a:schemeClr val="tx1">
                    <a:lumMod val="75000"/>
                    <a:lumOff val="25000"/>
                  </a:schemeClr>
                </a:solidFill>
              </a:rPr>
              <a:t>亚太</a:t>
            </a:r>
            <a:r>
              <a:rPr lang="zh-CN" altLang="en-US" dirty="0">
                <a:solidFill>
                  <a:schemeClr val="tx1">
                    <a:lumMod val="75000"/>
                    <a:lumOff val="25000"/>
                  </a:schemeClr>
                </a:solidFill>
              </a:rPr>
              <a:t>（新加坡</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p:txBody>
      </p:sp>
      <p:sp>
        <p:nvSpPr>
          <p:cNvPr id="18" name="矩形 17"/>
          <p:cNvSpPr/>
          <p:nvPr/>
        </p:nvSpPr>
        <p:spPr>
          <a:xfrm>
            <a:off x="4958486" y="2381617"/>
            <a:ext cx="3413893" cy="1823576"/>
          </a:xfrm>
          <a:prstGeom prst="rect">
            <a:avLst/>
          </a:prstGeom>
          <a:solidFill>
            <a:schemeClr val="bg1">
              <a:lumMod val="85000"/>
            </a:schemeClr>
          </a:solidFill>
        </p:spPr>
        <p:txBody>
          <a:bodyPr wrap="square">
            <a:spAutoFit/>
          </a:bodyPr>
          <a:lstStyle/>
          <a:p>
            <a:pPr>
              <a:lnSpc>
                <a:spcPts val="2700"/>
              </a:lnSpc>
            </a:pPr>
            <a:r>
              <a:rPr lang="zh-CN" altLang="en-US" dirty="0">
                <a:solidFill>
                  <a:schemeClr val="tx1">
                    <a:lumMod val="75000"/>
                    <a:lumOff val="25000"/>
                  </a:schemeClr>
                </a:solidFill>
              </a:rPr>
              <a:t>亚太（东京</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ts val="2700"/>
              </a:lnSpc>
            </a:pPr>
            <a:r>
              <a:rPr lang="zh-CN" altLang="en-US" dirty="0" smtClean="0">
                <a:solidFill>
                  <a:schemeClr val="tx1">
                    <a:lumMod val="75000"/>
                    <a:lumOff val="25000"/>
                  </a:schemeClr>
                </a:solidFill>
              </a:rPr>
              <a:t>亚太</a:t>
            </a:r>
            <a:r>
              <a:rPr lang="zh-CN" altLang="en-US" dirty="0">
                <a:solidFill>
                  <a:schemeClr val="tx1">
                    <a:lumMod val="75000"/>
                    <a:lumOff val="25000"/>
                  </a:schemeClr>
                </a:solidFill>
              </a:rPr>
              <a:t>（悉尼</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ts val="2700"/>
              </a:lnSpc>
            </a:pPr>
            <a:r>
              <a:rPr lang="zh-CN" altLang="en-US" dirty="0" smtClean="0">
                <a:solidFill>
                  <a:schemeClr val="tx1">
                    <a:lumMod val="75000"/>
                    <a:lumOff val="25000"/>
                  </a:schemeClr>
                </a:solidFill>
              </a:rPr>
              <a:t>南美</a:t>
            </a:r>
            <a:r>
              <a:rPr lang="zh-CN" altLang="en-US" dirty="0">
                <a:solidFill>
                  <a:schemeClr val="tx1">
                    <a:lumMod val="75000"/>
                    <a:lumOff val="25000"/>
                  </a:schemeClr>
                </a:solidFill>
              </a:rPr>
              <a:t>（圣保罗</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ts val="2700"/>
              </a:lnSpc>
            </a:pPr>
            <a:r>
              <a:rPr lang="zh-CN" altLang="en-US" dirty="0" smtClean="0">
                <a:solidFill>
                  <a:schemeClr val="tx1">
                    <a:lumMod val="75000"/>
                    <a:lumOff val="25000"/>
                  </a:schemeClr>
                </a:solidFill>
              </a:rPr>
              <a:t>美西</a:t>
            </a:r>
            <a:r>
              <a:rPr lang="zh-CN" altLang="en-US" dirty="0">
                <a:solidFill>
                  <a:schemeClr val="tx1">
                    <a:lumMod val="75000"/>
                    <a:lumOff val="25000"/>
                  </a:schemeClr>
                </a:solidFill>
              </a:rPr>
              <a:t>服务政府的</a:t>
            </a:r>
            <a:r>
              <a:rPr lang="en-US" altLang="zh-CN" dirty="0" err="1">
                <a:solidFill>
                  <a:schemeClr val="tx1">
                    <a:lumMod val="75000"/>
                    <a:lumOff val="25000"/>
                  </a:schemeClr>
                </a:solidFill>
              </a:rPr>
              <a:t>GovCloud</a:t>
            </a:r>
            <a:r>
              <a:rPr lang="zh-CN" altLang="en-US" dirty="0" smtClean="0">
                <a:solidFill>
                  <a:schemeClr val="tx1">
                    <a:lumMod val="75000"/>
                    <a:lumOff val="25000"/>
                  </a:schemeClr>
                </a:solidFill>
              </a:rPr>
              <a:t>区域</a:t>
            </a:r>
            <a:endParaRPr lang="en-US" altLang="zh-CN" dirty="0" smtClean="0">
              <a:solidFill>
                <a:schemeClr val="tx1">
                  <a:lumMod val="75000"/>
                  <a:lumOff val="25000"/>
                </a:schemeClr>
              </a:solidFill>
            </a:endParaRPr>
          </a:p>
          <a:p>
            <a:pPr>
              <a:lnSpc>
                <a:spcPts val="2700"/>
              </a:lnSpc>
            </a:pPr>
            <a:r>
              <a:rPr lang="zh-CN" altLang="en-US" dirty="0" smtClean="0">
                <a:solidFill>
                  <a:schemeClr val="tx1">
                    <a:lumMod val="75000"/>
                    <a:lumOff val="25000"/>
                  </a:schemeClr>
                </a:solidFill>
              </a:rPr>
              <a:t>中国</a:t>
            </a:r>
            <a:r>
              <a:rPr lang="zh-CN" altLang="en-US" dirty="0">
                <a:solidFill>
                  <a:schemeClr val="tx1">
                    <a:lumMod val="75000"/>
                    <a:lumOff val="25000"/>
                  </a:schemeClr>
                </a:solidFill>
              </a:rPr>
              <a:t>（北京）区域</a:t>
            </a:r>
          </a:p>
        </p:txBody>
      </p:sp>
      <p:sp>
        <p:nvSpPr>
          <p:cNvPr id="19" name="矩形 18"/>
          <p:cNvSpPr/>
          <p:nvPr/>
        </p:nvSpPr>
        <p:spPr>
          <a:xfrm>
            <a:off x="2402285" y="5280774"/>
            <a:ext cx="5970094" cy="369332"/>
          </a:xfrm>
          <a:prstGeom prst="rect">
            <a:avLst/>
          </a:prstGeom>
          <a:solidFill>
            <a:schemeClr val="bg1">
              <a:lumMod val="85000"/>
            </a:schemeClr>
          </a:solidFill>
        </p:spPr>
        <p:txBody>
          <a:bodyPr wrap="square">
            <a:spAutoFit/>
          </a:bodyPr>
          <a:lstStyle/>
          <a:p>
            <a:r>
              <a:rPr lang="zh-CN" altLang="en-US" dirty="0">
                <a:solidFill>
                  <a:schemeClr val="tx1">
                    <a:lumMod val="75000"/>
                    <a:lumOff val="25000"/>
                  </a:schemeClr>
                </a:solidFill>
              </a:rPr>
              <a:t>通常将每个数据中心看做一个可用区域</a:t>
            </a:r>
          </a:p>
        </p:txBody>
      </p:sp>
    </p:spTree>
    <p:extLst>
      <p:ext uri="{BB962C8B-B14F-4D97-AF65-F5344CB8AC3E}">
        <p14:creationId xmlns:p14="http://schemas.microsoft.com/office/powerpoint/2010/main" val="359435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06225" y="2467204"/>
            <a:ext cx="6035627" cy="600164"/>
          </a:xfrm>
          <a:prstGeom prst="rect">
            <a:avLst/>
          </a:prstGeom>
        </p:spPr>
        <p:txBody>
          <a:bodyPr wrap="none">
            <a:spAutoFit/>
          </a:bodyPr>
          <a:lstStyle/>
          <a:p>
            <a:r>
              <a:rPr lang="en-US" altLang="zh-CN" sz="3300" b="1" spc="225" dirty="0" smtClean="0">
                <a:solidFill>
                  <a:srgbClr val="96C527"/>
                </a:solidFill>
                <a:latin typeface="微软雅黑" panose="020B0503020204020204" pitchFamily="34" charset="-122"/>
                <a:ea typeface="微软雅黑" panose="020B0503020204020204" pitchFamily="34" charset="-122"/>
              </a:rPr>
              <a:t>23.1 </a:t>
            </a:r>
            <a:r>
              <a:rPr lang="zh-CN" altLang="en-US" sz="3300" b="1" spc="225" dirty="0" smtClean="0">
                <a:solidFill>
                  <a:srgbClr val="96C527"/>
                </a:solidFill>
                <a:latin typeface="微软雅黑" panose="020B0503020204020204" pitchFamily="34" charset="-122"/>
                <a:ea typeface="微软雅黑" panose="020B0503020204020204" pitchFamily="34" charset="-122"/>
              </a:rPr>
              <a:t>基础存储架构</a:t>
            </a:r>
            <a:r>
              <a:rPr lang="en-US" altLang="zh-CN" sz="3300" b="1" spc="225" dirty="0" smtClean="0">
                <a:solidFill>
                  <a:srgbClr val="96C527"/>
                </a:solidFill>
                <a:latin typeface="微软雅黑" panose="020B0503020204020204" pitchFamily="34" charset="-122"/>
                <a:ea typeface="微软雅黑" panose="020B0503020204020204" pitchFamily="34" charset="-122"/>
              </a:rPr>
              <a:t>Dynamo</a:t>
            </a:r>
            <a:endParaRPr lang="en-US" altLang="zh-CN" sz="3300" b="1" spc="225" dirty="0">
              <a:solidFill>
                <a:srgbClr val="96C527"/>
              </a:solidFill>
              <a:latin typeface="微软雅黑" panose="020B0503020204020204" pitchFamily="34" charset="-122"/>
              <a:ea typeface="微软雅黑" panose="020B0503020204020204" pitchFamily="34" charset="-122"/>
            </a:endParaRPr>
          </a:p>
        </p:txBody>
      </p:sp>
      <p:sp>
        <p:nvSpPr>
          <p:cNvPr id="3" name="等腰三角形 2"/>
          <p:cNvSpPr/>
          <p:nvPr/>
        </p:nvSpPr>
        <p:spPr>
          <a:xfrm rot="5400000">
            <a:off x="2517518" y="3414226"/>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775325" y="3297985"/>
            <a:ext cx="3195105" cy="415498"/>
          </a:xfrm>
          <a:prstGeom prst="rect">
            <a:avLst/>
          </a:prstGeom>
        </p:spPr>
        <p:txBody>
          <a:bodyPr wrap="none">
            <a:spAutoFit/>
          </a:bodyPr>
          <a:lstStyle/>
          <a:p>
            <a:r>
              <a:rPr lang="en-US" altLang="zh-CN" sz="2100" kern="500" spc="225" dirty="0" smtClean="0">
                <a:solidFill>
                  <a:schemeClr val="bg1"/>
                </a:solidFill>
                <a:latin typeface="+mn-ea"/>
              </a:rPr>
              <a:t>23.1.1  Dynamo</a:t>
            </a:r>
            <a:r>
              <a:rPr lang="zh-CN" altLang="en-US" sz="2100" kern="500" spc="225" dirty="0" smtClean="0">
                <a:solidFill>
                  <a:schemeClr val="bg1"/>
                </a:solidFill>
                <a:latin typeface="+mn-ea"/>
              </a:rPr>
              <a:t>概况</a:t>
            </a:r>
            <a:endParaRPr lang="zh-CN" altLang="en-US" sz="2100" spc="225" dirty="0">
              <a:solidFill>
                <a:schemeClr val="bg1"/>
              </a:solidFill>
              <a:latin typeface="+mn-ea"/>
            </a:endParaRPr>
          </a:p>
        </p:txBody>
      </p:sp>
      <p:sp>
        <p:nvSpPr>
          <p:cNvPr id="7" name="矩形 6"/>
          <p:cNvSpPr/>
          <p:nvPr/>
        </p:nvSpPr>
        <p:spPr>
          <a:xfrm>
            <a:off x="2775325" y="3789652"/>
            <a:ext cx="4685898" cy="415498"/>
          </a:xfrm>
          <a:prstGeom prst="rect">
            <a:avLst/>
          </a:prstGeom>
        </p:spPr>
        <p:txBody>
          <a:bodyPr wrap="none">
            <a:spAutoFit/>
          </a:bodyPr>
          <a:lstStyle/>
          <a:p>
            <a:r>
              <a:rPr lang="en-US" altLang="zh-CN" sz="2100" spc="225" dirty="0" smtClean="0">
                <a:solidFill>
                  <a:schemeClr val="bg1">
                    <a:lumMod val="65000"/>
                  </a:schemeClr>
                </a:solidFill>
                <a:latin typeface="+mn-ea"/>
              </a:rPr>
              <a:t>23.1.2  Dynamo</a:t>
            </a:r>
            <a:r>
              <a:rPr lang="zh-CN" altLang="en-US" sz="2100" spc="225" dirty="0" smtClean="0">
                <a:solidFill>
                  <a:schemeClr val="bg1">
                    <a:lumMod val="65000"/>
                  </a:schemeClr>
                </a:solidFill>
                <a:latin typeface="+mn-ea"/>
              </a:rPr>
              <a:t>架构的主要技术</a:t>
            </a:r>
            <a:endParaRPr lang="zh-CN" altLang="en-US" sz="2100" spc="225" dirty="0">
              <a:solidFill>
                <a:schemeClr val="bg1">
                  <a:lumMod val="65000"/>
                </a:schemeClr>
              </a:solidFill>
              <a:latin typeface="+mn-ea"/>
            </a:endParaRPr>
          </a:p>
        </p:txBody>
      </p:sp>
    </p:spTree>
    <p:extLst>
      <p:ext uri="{BB962C8B-B14F-4D97-AF65-F5344CB8AC3E}">
        <p14:creationId xmlns:p14="http://schemas.microsoft.com/office/powerpoint/2010/main" val="203743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30</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地理区域和可用区域</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10"/>
          <p:cNvSpPr/>
          <p:nvPr/>
        </p:nvSpPr>
        <p:spPr>
          <a:xfrm rot="278285">
            <a:off x="733805" y="2317574"/>
            <a:ext cx="7603366" cy="3541066"/>
          </a:xfrm>
          <a:custGeom>
            <a:avLst/>
            <a:gdLst>
              <a:gd name="connsiteX0" fmla="*/ 3992332 w 6548708"/>
              <a:gd name="connsiteY0" fmla="*/ 9 h 3049886"/>
              <a:gd name="connsiteX1" fmla="*/ 4414667 w 6548708"/>
              <a:gd name="connsiteY1" fmla="*/ 94639 h 3049886"/>
              <a:gd name="connsiteX2" fmla="*/ 4514364 w 6548708"/>
              <a:gd name="connsiteY2" fmla="*/ 160103 h 3049886"/>
              <a:gd name="connsiteX3" fmla="*/ 4520049 w 6548708"/>
              <a:gd name="connsiteY3" fmla="*/ 155178 h 3049886"/>
              <a:gd name="connsiteX4" fmla="*/ 4514863 w 6548708"/>
              <a:gd name="connsiteY4" fmla="*/ 160431 h 3049886"/>
              <a:gd name="connsiteX5" fmla="*/ 4522018 w 6548708"/>
              <a:gd name="connsiteY5" fmla="*/ 165129 h 3049886"/>
              <a:gd name="connsiteX6" fmla="*/ 5374355 w 6548708"/>
              <a:gd name="connsiteY6" fmla="*/ 38742 h 3049886"/>
              <a:gd name="connsiteX7" fmla="*/ 5806579 w 6548708"/>
              <a:gd name="connsiteY7" fmla="*/ 383535 h 3049886"/>
              <a:gd name="connsiteX8" fmla="*/ 5808918 w 6548708"/>
              <a:gd name="connsiteY8" fmla="*/ 384042 h 3049886"/>
              <a:gd name="connsiteX9" fmla="*/ 5902046 w 6548708"/>
              <a:gd name="connsiteY9" fmla="*/ 404206 h 3049886"/>
              <a:gd name="connsiteX10" fmla="*/ 6361280 w 6548708"/>
              <a:gd name="connsiteY10" fmla="*/ 718167 h 3049886"/>
              <a:gd name="connsiteX11" fmla="*/ 6336451 w 6548708"/>
              <a:gd name="connsiteY11" fmla="*/ 1081026 h 3049886"/>
              <a:gd name="connsiteX12" fmla="*/ 6517819 w 6548708"/>
              <a:gd name="connsiteY12" fmla="*/ 1635828 h 3049886"/>
              <a:gd name="connsiteX13" fmla="*/ 5668207 w 6548708"/>
              <a:gd name="connsiteY13" fmla="*/ 2121474 h 3049886"/>
              <a:gd name="connsiteX14" fmla="*/ 5364060 w 6548708"/>
              <a:gd name="connsiteY14" fmla="*/ 2537612 h 3049886"/>
              <a:gd name="connsiteX15" fmla="*/ 4328539 w 6548708"/>
              <a:gd name="connsiteY15" fmla="*/ 2587997 h 3049886"/>
              <a:gd name="connsiteX16" fmla="*/ 3588534 w 6548708"/>
              <a:gd name="connsiteY16" fmla="*/ 3031938 h 3049886"/>
              <a:gd name="connsiteX17" fmla="*/ 2500480 w 6548708"/>
              <a:gd name="connsiteY17" fmla="*/ 2760958 h 3049886"/>
              <a:gd name="connsiteX18" fmla="*/ 884218 w 6548708"/>
              <a:gd name="connsiteY18" fmla="*/ 2493225 h 3049886"/>
              <a:gd name="connsiteX19" fmla="*/ 173584 w 6548708"/>
              <a:gd name="connsiteY19" fmla="*/ 2195288 h 3049886"/>
              <a:gd name="connsiteX20" fmla="*/ 325430 w 6548708"/>
              <a:gd name="connsiteY20" fmla="*/ 1793124 h 3049886"/>
              <a:gd name="connsiteX21" fmla="*/ 4782 w 6548708"/>
              <a:gd name="connsiteY21" fmla="*/ 1380515 h 3049886"/>
              <a:gd name="connsiteX22" fmla="*/ 590366 w 6548708"/>
              <a:gd name="connsiteY22" fmla="*/ 1013775 h 3049886"/>
              <a:gd name="connsiteX23" fmla="*/ 595967 w 6548708"/>
              <a:gd name="connsiteY23" fmla="*/ 1004107 h 3049886"/>
              <a:gd name="connsiteX24" fmla="*/ 595968 w 6548708"/>
              <a:gd name="connsiteY24" fmla="*/ 1004107 h 3049886"/>
              <a:gd name="connsiteX25" fmla="*/ 856816 w 6548708"/>
              <a:gd name="connsiteY25" fmla="*/ 477461 h 3049886"/>
              <a:gd name="connsiteX26" fmla="*/ 2125784 w 6548708"/>
              <a:gd name="connsiteY26" fmla="*/ 357143 h 3049886"/>
              <a:gd name="connsiteX27" fmla="*/ 2126028 w 6548708"/>
              <a:gd name="connsiteY27" fmla="*/ 356921 h 3049886"/>
              <a:gd name="connsiteX28" fmla="*/ 2125027 w 6548708"/>
              <a:gd name="connsiteY28" fmla="*/ 356437 h 3049886"/>
              <a:gd name="connsiteX29" fmla="*/ 2126071 w 6548708"/>
              <a:gd name="connsiteY29" fmla="*/ 356881 h 3049886"/>
              <a:gd name="connsiteX30" fmla="*/ 2237693 w 6548708"/>
              <a:gd name="connsiteY30" fmla="*/ 254927 h 3049886"/>
              <a:gd name="connsiteX31" fmla="*/ 3405198 w 6548708"/>
              <a:gd name="connsiteY31" fmla="*/ 232238 h 3049886"/>
              <a:gd name="connsiteX32" fmla="*/ 3410904 w 6548708"/>
              <a:gd name="connsiteY32" fmla="*/ 226764 h 3049886"/>
              <a:gd name="connsiteX33" fmla="*/ 3493782 w 6548708"/>
              <a:gd name="connsiteY33" fmla="*/ 147252 h 3049886"/>
              <a:gd name="connsiteX34" fmla="*/ 3903732 w 6548708"/>
              <a:gd name="connsiteY34" fmla="*/ 4164 h 3049886"/>
              <a:gd name="connsiteX35" fmla="*/ 3992332 w 6548708"/>
              <a:gd name="connsiteY35" fmla="*/ 9 h 304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48708" h="3049886">
                <a:moveTo>
                  <a:pt x="3992332" y="9"/>
                </a:moveTo>
                <a:cubicBezTo>
                  <a:pt x="4146732" y="-627"/>
                  <a:pt x="4296097" y="33144"/>
                  <a:pt x="4414667" y="94639"/>
                </a:cubicBezTo>
                <a:lnTo>
                  <a:pt x="4514364" y="160103"/>
                </a:lnTo>
                <a:lnTo>
                  <a:pt x="4520049" y="155178"/>
                </a:lnTo>
                <a:lnTo>
                  <a:pt x="4514863" y="160431"/>
                </a:lnTo>
                <a:lnTo>
                  <a:pt x="4522018" y="165129"/>
                </a:lnTo>
                <a:cubicBezTo>
                  <a:pt x="4731241" y="8892"/>
                  <a:pt x="5077324" y="-42411"/>
                  <a:pt x="5374355" y="38742"/>
                </a:cubicBezTo>
                <a:cubicBezTo>
                  <a:pt x="5600686" y="100559"/>
                  <a:pt x="5762978" y="229980"/>
                  <a:pt x="5806579" y="383535"/>
                </a:cubicBezTo>
                <a:lnTo>
                  <a:pt x="5808918" y="384042"/>
                </a:lnTo>
                <a:lnTo>
                  <a:pt x="5902046" y="404206"/>
                </a:lnTo>
                <a:cubicBezTo>
                  <a:pt x="6118333" y="460838"/>
                  <a:pt x="6287098" y="574915"/>
                  <a:pt x="6361280" y="718167"/>
                </a:cubicBezTo>
                <a:cubicBezTo>
                  <a:pt x="6422896" y="837003"/>
                  <a:pt x="6414116" y="966071"/>
                  <a:pt x="6336451" y="1081026"/>
                </a:cubicBezTo>
                <a:cubicBezTo>
                  <a:pt x="6527357" y="1238674"/>
                  <a:pt x="6594121" y="1443038"/>
                  <a:pt x="6517819" y="1635828"/>
                </a:cubicBezTo>
                <a:cubicBezTo>
                  <a:pt x="6416386" y="1892130"/>
                  <a:pt x="6080599" y="2084074"/>
                  <a:pt x="5668207" y="2121474"/>
                </a:cubicBezTo>
                <a:cubicBezTo>
                  <a:pt x="5666239" y="2281451"/>
                  <a:pt x="5555268" y="2433172"/>
                  <a:pt x="5364060" y="2537612"/>
                </a:cubicBezTo>
                <a:cubicBezTo>
                  <a:pt x="5073539" y="2696318"/>
                  <a:pt x="4653880" y="2716712"/>
                  <a:pt x="4328539" y="2587997"/>
                </a:cubicBezTo>
                <a:cubicBezTo>
                  <a:pt x="4223321" y="2809085"/>
                  <a:pt x="3941580" y="2978095"/>
                  <a:pt x="3588534" y="3031938"/>
                </a:cubicBezTo>
                <a:cubicBezTo>
                  <a:pt x="3172509" y="3095378"/>
                  <a:pt x="2738317" y="2987268"/>
                  <a:pt x="2500480" y="2760958"/>
                </a:cubicBezTo>
                <a:cubicBezTo>
                  <a:pt x="1939118" y="2975766"/>
                  <a:pt x="1210014" y="2855025"/>
                  <a:pt x="884218" y="2493225"/>
                </a:cubicBezTo>
                <a:cubicBezTo>
                  <a:pt x="564175" y="2517006"/>
                  <a:pt x="263662" y="2391043"/>
                  <a:pt x="173584" y="2195288"/>
                </a:cubicBezTo>
                <a:cubicBezTo>
                  <a:pt x="108334" y="2053659"/>
                  <a:pt x="166014" y="1900810"/>
                  <a:pt x="325430" y="1793124"/>
                </a:cubicBezTo>
                <a:cubicBezTo>
                  <a:pt x="99250" y="1708654"/>
                  <a:pt x="-26708" y="1546560"/>
                  <a:pt x="4782" y="1380515"/>
                </a:cubicBezTo>
                <a:cubicBezTo>
                  <a:pt x="41721" y="1186101"/>
                  <a:pt x="284857" y="1033816"/>
                  <a:pt x="590366" y="1013775"/>
                </a:cubicBezTo>
                <a:lnTo>
                  <a:pt x="595967" y="1004107"/>
                </a:lnTo>
                <a:lnTo>
                  <a:pt x="595968" y="1004107"/>
                </a:lnTo>
                <a:cubicBezTo>
                  <a:pt x="554940" y="812657"/>
                  <a:pt x="650620" y="619584"/>
                  <a:pt x="856816" y="477461"/>
                </a:cubicBezTo>
                <a:cubicBezTo>
                  <a:pt x="1182612" y="252985"/>
                  <a:pt x="1710819" y="202953"/>
                  <a:pt x="2125784" y="357143"/>
                </a:cubicBezTo>
                <a:lnTo>
                  <a:pt x="2126028" y="356921"/>
                </a:lnTo>
                <a:lnTo>
                  <a:pt x="2125027" y="356437"/>
                </a:lnTo>
                <a:lnTo>
                  <a:pt x="2126071" y="356881"/>
                </a:lnTo>
                <a:lnTo>
                  <a:pt x="2237693" y="254927"/>
                </a:lnTo>
                <a:cubicBezTo>
                  <a:pt x="2535380" y="43286"/>
                  <a:pt x="3068465" y="21682"/>
                  <a:pt x="3405198" y="232238"/>
                </a:cubicBezTo>
                <a:lnTo>
                  <a:pt x="3410904" y="226764"/>
                </a:lnTo>
                <a:lnTo>
                  <a:pt x="3493782" y="147252"/>
                </a:lnTo>
                <a:cubicBezTo>
                  <a:pt x="3597220" y="70281"/>
                  <a:pt x="3742386" y="18666"/>
                  <a:pt x="3903732" y="4164"/>
                </a:cubicBezTo>
                <a:cubicBezTo>
                  <a:pt x="3933329" y="1500"/>
                  <a:pt x="3962922" y="131"/>
                  <a:pt x="3992332" y="9"/>
                </a:cubicBezTo>
                <a:close/>
              </a:path>
            </a:pathLst>
          </a:custGeom>
          <a:solidFill>
            <a:schemeClr val="bg1"/>
          </a:solidFill>
          <a:ln w="9525">
            <a:solidFill>
              <a:schemeClr val="tx1">
                <a:lumMod val="75000"/>
                <a:lumOff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278285">
            <a:off x="1225757" y="2852415"/>
            <a:ext cx="3328374" cy="2210230"/>
          </a:xfrm>
          <a:custGeom>
            <a:avLst/>
            <a:gdLst>
              <a:gd name="connsiteX0" fmla="*/ 3992332 w 6548708"/>
              <a:gd name="connsiteY0" fmla="*/ 9 h 3049886"/>
              <a:gd name="connsiteX1" fmla="*/ 4414667 w 6548708"/>
              <a:gd name="connsiteY1" fmla="*/ 94639 h 3049886"/>
              <a:gd name="connsiteX2" fmla="*/ 4514364 w 6548708"/>
              <a:gd name="connsiteY2" fmla="*/ 160103 h 3049886"/>
              <a:gd name="connsiteX3" fmla="*/ 4520049 w 6548708"/>
              <a:gd name="connsiteY3" fmla="*/ 155178 h 3049886"/>
              <a:gd name="connsiteX4" fmla="*/ 4514863 w 6548708"/>
              <a:gd name="connsiteY4" fmla="*/ 160431 h 3049886"/>
              <a:gd name="connsiteX5" fmla="*/ 4522018 w 6548708"/>
              <a:gd name="connsiteY5" fmla="*/ 165129 h 3049886"/>
              <a:gd name="connsiteX6" fmla="*/ 5374355 w 6548708"/>
              <a:gd name="connsiteY6" fmla="*/ 38742 h 3049886"/>
              <a:gd name="connsiteX7" fmla="*/ 5806579 w 6548708"/>
              <a:gd name="connsiteY7" fmla="*/ 383535 h 3049886"/>
              <a:gd name="connsiteX8" fmla="*/ 5808918 w 6548708"/>
              <a:gd name="connsiteY8" fmla="*/ 384042 h 3049886"/>
              <a:gd name="connsiteX9" fmla="*/ 5902046 w 6548708"/>
              <a:gd name="connsiteY9" fmla="*/ 404206 h 3049886"/>
              <a:gd name="connsiteX10" fmla="*/ 6361280 w 6548708"/>
              <a:gd name="connsiteY10" fmla="*/ 718167 h 3049886"/>
              <a:gd name="connsiteX11" fmla="*/ 6336451 w 6548708"/>
              <a:gd name="connsiteY11" fmla="*/ 1081026 h 3049886"/>
              <a:gd name="connsiteX12" fmla="*/ 6517819 w 6548708"/>
              <a:gd name="connsiteY12" fmla="*/ 1635828 h 3049886"/>
              <a:gd name="connsiteX13" fmla="*/ 5668207 w 6548708"/>
              <a:gd name="connsiteY13" fmla="*/ 2121474 h 3049886"/>
              <a:gd name="connsiteX14" fmla="*/ 5364060 w 6548708"/>
              <a:gd name="connsiteY14" fmla="*/ 2537612 h 3049886"/>
              <a:gd name="connsiteX15" fmla="*/ 4328539 w 6548708"/>
              <a:gd name="connsiteY15" fmla="*/ 2587997 h 3049886"/>
              <a:gd name="connsiteX16" fmla="*/ 3588534 w 6548708"/>
              <a:gd name="connsiteY16" fmla="*/ 3031938 h 3049886"/>
              <a:gd name="connsiteX17" fmla="*/ 2500480 w 6548708"/>
              <a:gd name="connsiteY17" fmla="*/ 2760958 h 3049886"/>
              <a:gd name="connsiteX18" fmla="*/ 884218 w 6548708"/>
              <a:gd name="connsiteY18" fmla="*/ 2493225 h 3049886"/>
              <a:gd name="connsiteX19" fmla="*/ 173584 w 6548708"/>
              <a:gd name="connsiteY19" fmla="*/ 2195288 h 3049886"/>
              <a:gd name="connsiteX20" fmla="*/ 325430 w 6548708"/>
              <a:gd name="connsiteY20" fmla="*/ 1793124 h 3049886"/>
              <a:gd name="connsiteX21" fmla="*/ 4782 w 6548708"/>
              <a:gd name="connsiteY21" fmla="*/ 1380515 h 3049886"/>
              <a:gd name="connsiteX22" fmla="*/ 590366 w 6548708"/>
              <a:gd name="connsiteY22" fmla="*/ 1013775 h 3049886"/>
              <a:gd name="connsiteX23" fmla="*/ 595967 w 6548708"/>
              <a:gd name="connsiteY23" fmla="*/ 1004107 h 3049886"/>
              <a:gd name="connsiteX24" fmla="*/ 595968 w 6548708"/>
              <a:gd name="connsiteY24" fmla="*/ 1004107 h 3049886"/>
              <a:gd name="connsiteX25" fmla="*/ 856816 w 6548708"/>
              <a:gd name="connsiteY25" fmla="*/ 477461 h 3049886"/>
              <a:gd name="connsiteX26" fmla="*/ 2125784 w 6548708"/>
              <a:gd name="connsiteY26" fmla="*/ 357143 h 3049886"/>
              <a:gd name="connsiteX27" fmla="*/ 2126028 w 6548708"/>
              <a:gd name="connsiteY27" fmla="*/ 356921 h 3049886"/>
              <a:gd name="connsiteX28" fmla="*/ 2125027 w 6548708"/>
              <a:gd name="connsiteY28" fmla="*/ 356437 h 3049886"/>
              <a:gd name="connsiteX29" fmla="*/ 2126071 w 6548708"/>
              <a:gd name="connsiteY29" fmla="*/ 356881 h 3049886"/>
              <a:gd name="connsiteX30" fmla="*/ 2237693 w 6548708"/>
              <a:gd name="connsiteY30" fmla="*/ 254927 h 3049886"/>
              <a:gd name="connsiteX31" fmla="*/ 3405198 w 6548708"/>
              <a:gd name="connsiteY31" fmla="*/ 232238 h 3049886"/>
              <a:gd name="connsiteX32" fmla="*/ 3410904 w 6548708"/>
              <a:gd name="connsiteY32" fmla="*/ 226764 h 3049886"/>
              <a:gd name="connsiteX33" fmla="*/ 3493782 w 6548708"/>
              <a:gd name="connsiteY33" fmla="*/ 147252 h 3049886"/>
              <a:gd name="connsiteX34" fmla="*/ 3903732 w 6548708"/>
              <a:gd name="connsiteY34" fmla="*/ 4164 h 3049886"/>
              <a:gd name="connsiteX35" fmla="*/ 3992332 w 6548708"/>
              <a:gd name="connsiteY35" fmla="*/ 9 h 304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48708" h="3049886">
                <a:moveTo>
                  <a:pt x="3992332" y="9"/>
                </a:moveTo>
                <a:cubicBezTo>
                  <a:pt x="4146732" y="-627"/>
                  <a:pt x="4296097" y="33144"/>
                  <a:pt x="4414667" y="94639"/>
                </a:cubicBezTo>
                <a:lnTo>
                  <a:pt x="4514364" y="160103"/>
                </a:lnTo>
                <a:lnTo>
                  <a:pt x="4520049" y="155178"/>
                </a:lnTo>
                <a:lnTo>
                  <a:pt x="4514863" y="160431"/>
                </a:lnTo>
                <a:lnTo>
                  <a:pt x="4522018" y="165129"/>
                </a:lnTo>
                <a:cubicBezTo>
                  <a:pt x="4731241" y="8892"/>
                  <a:pt x="5077324" y="-42411"/>
                  <a:pt x="5374355" y="38742"/>
                </a:cubicBezTo>
                <a:cubicBezTo>
                  <a:pt x="5600686" y="100559"/>
                  <a:pt x="5762978" y="229980"/>
                  <a:pt x="5806579" y="383535"/>
                </a:cubicBezTo>
                <a:lnTo>
                  <a:pt x="5808918" y="384042"/>
                </a:lnTo>
                <a:lnTo>
                  <a:pt x="5902046" y="404206"/>
                </a:lnTo>
                <a:cubicBezTo>
                  <a:pt x="6118333" y="460838"/>
                  <a:pt x="6287098" y="574915"/>
                  <a:pt x="6361280" y="718167"/>
                </a:cubicBezTo>
                <a:cubicBezTo>
                  <a:pt x="6422896" y="837003"/>
                  <a:pt x="6414116" y="966071"/>
                  <a:pt x="6336451" y="1081026"/>
                </a:cubicBezTo>
                <a:cubicBezTo>
                  <a:pt x="6527357" y="1238674"/>
                  <a:pt x="6594121" y="1443038"/>
                  <a:pt x="6517819" y="1635828"/>
                </a:cubicBezTo>
                <a:cubicBezTo>
                  <a:pt x="6416386" y="1892130"/>
                  <a:pt x="6080599" y="2084074"/>
                  <a:pt x="5668207" y="2121474"/>
                </a:cubicBezTo>
                <a:cubicBezTo>
                  <a:pt x="5666239" y="2281451"/>
                  <a:pt x="5555268" y="2433172"/>
                  <a:pt x="5364060" y="2537612"/>
                </a:cubicBezTo>
                <a:cubicBezTo>
                  <a:pt x="5073539" y="2696318"/>
                  <a:pt x="4653880" y="2716712"/>
                  <a:pt x="4328539" y="2587997"/>
                </a:cubicBezTo>
                <a:cubicBezTo>
                  <a:pt x="4223321" y="2809085"/>
                  <a:pt x="3941580" y="2978095"/>
                  <a:pt x="3588534" y="3031938"/>
                </a:cubicBezTo>
                <a:cubicBezTo>
                  <a:pt x="3172509" y="3095378"/>
                  <a:pt x="2738317" y="2987268"/>
                  <a:pt x="2500480" y="2760958"/>
                </a:cubicBezTo>
                <a:cubicBezTo>
                  <a:pt x="1939118" y="2975766"/>
                  <a:pt x="1210014" y="2855025"/>
                  <a:pt x="884218" y="2493225"/>
                </a:cubicBezTo>
                <a:cubicBezTo>
                  <a:pt x="564175" y="2517006"/>
                  <a:pt x="263662" y="2391043"/>
                  <a:pt x="173584" y="2195288"/>
                </a:cubicBezTo>
                <a:cubicBezTo>
                  <a:pt x="108334" y="2053659"/>
                  <a:pt x="166014" y="1900810"/>
                  <a:pt x="325430" y="1793124"/>
                </a:cubicBezTo>
                <a:cubicBezTo>
                  <a:pt x="99250" y="1708654"/>
                  <a:pt x="-26708" y="1546560"/>
                  <a:pt x="4782" y="1380515"/>
                </a:cubicBezTo>
                <a:cubicBezTo>
                  <a:pt x="41721" y="1186101"/>
                  <a:pt x="284857" y="1033816"/>
                  <a:pt x="590366" y="1013775"/>
                </a:cubicBezTo>
                <a:lnTo>
                  <a:pt x="595967" y="1004107"/>
                </a:lnTo>
                <a:lnTo>
                  <a:pt x="595968" y="1004107"/>
                </a:lnTo>
                <a:cubicBezTo>
                  <a:pt x="554940" y="812657"/>
                  <a:pt x="650620" y="619584"/>
                  <a:pt x="856816" y="477461"/>
                </a:cubicBezTo>
                <a:cubicBezTo>
                  <a:pt x="1182612" y="252985"/>
                  <a:pt x="1710819" y="202953"/>
                  <a:pt x="2125784" y="357143"/>
                </a:cubicBezTo>
                <a:lnTo>
                  <a:pt x="2126028" y="356921"/>
                </a:lnTo>
                <a:lnTo>
                  <a:pt x="2125027" y="356437"/>
                </a:lnTo>
                <a:lnTo>
                  <a:pt x="2126071" y="356881"/>
                </a:lnTo>
                <a:lnTo>
                  <a:pt x="2237693" y="254927"/>
                </a:lnTo>
                <a:cubicBezTo>
                  <a:pt x="2535380" y="43286"/>
                  <a:pt x="3068465" y="21682"/>
                  <a:pt x="3405198" y="232238"/>
                </a:cubicBezTo>
                <a:lnTo>
                  <a:pt x="3410904" y="226764"/>
                </a:lnTo>
                <a:lnTo>
                  <a:pt x="3493782" y="147252"/>
                </a:lnTo>
                <a:cubicBezTo>
                  <a:pt x="3597220" y="70281"/>
                  <a:pt x="3742386" y="18666"/>
                  <a:pt x="3903732" y="4164"/>
                </a:cubicBezTo>
                <a:cubicBezTo>
                  <a:pt x="3933329" y="1500"/>
                  <a:pt x="3962922" y="131"/>
                  <a:pt x="3992332" y="9"/>
                </a:cubicBezTo>
                <a:close/>
              </a:path>
            </a:pathLst>
          </a:custGeom>
          <a:solidFill>
            <a:schemeClr val="accent6"/>
          </a:solidFill>
          <a:ln w="57150">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12"/>
          <p:cNvSpPr/>
          <p:nvPr/>
        </p:nvSpPr>
        <p:spPr>
          <a:xfrm rot="278285">
            <a:off x="4666904" y="2837217"/>
            <a:ext cx="3331202" cy="2254581"/>
          </a:xfrm>
          <a:custGeom>
            <a:avLst/>
            <a:gdLst>
              <a:gd name="connsiteX0" fmla="*/ 3992332 w 6548708"/>
              <a:gd name="connsiteY0" fmla="*/ 9 h 3049886"/>
              <a:gd name="connsiteX1" fmla="*/ 4414667 w 6548708"/>
              <a:gd name="connsiteY1" fmla="*/ 94639 h 3049886"/>
              <a:gd name="connsiteX2" fmla="*/ 4514364 w 6548708"/>
              <a:gd name="connsiteY2" fmla="*/ 160103 h 3049886"/>
              <a:gd name="connsiteX3" fmla="*/ 4520049 w 6548708"/>
              <a:gd name="connsiteY3" fmla="*/ 155178 h 3049886"/>
              <a:gd name="connsiteX4" fmla="*/ 4514863 w 6548708"/>
              <a:gd name="connsiteY4" fmla="*/ 160431 h 3049886"/>
              <a:gd name="connsiteX5" fmla="*/ 4522018 w 6548708"/>
              <a:gd name="connsiteY5" fmla="*/ 165129 h 3049886"/>
              <a:gd name="connsiteX6" fmla="*/ 5374355 w 6548708"/>
              <a:gd name="connsiteY6" fmla="*/ 38742 h 3049886"/>
              <a:gd name="connsiteX7" fmla="*/ 5806579 w 6548708"/>
              <a:gd name="connsiteY7" fmla="*/ 383535 h 3049886"/>
              <a:gd name="connsiteX8" fmla="*/ 5808918 w 6548708"/>
              <a:gd name="connsiteY8" fmla="*/ 384042 h 3049886"/>
              <a:gd name="connsiteX9" fmla="*/ 5902046 w 6548708"/>
              <a:gd name="connsiteY9" fmla="*/ 404206 h 3049886"/>
              <a:gd name="connsiteX10" fmla="*/ 6361280 w 6548708"/>
              <a:gd name="connsiteY10" fmla="*/ 718167 h 3049886"/>
              <a:gd name="connsiteX11" fmla="*/ 6336451 w 6548708"/>
              <a:gd name="connsiteY11" fmla="*/ 1081026 h 3049886"/>
              <a:gd name="connsiteX12" fmla="*/ 6517819 w 6548708"/>
              <a:gd name="connsiteY12" fmla="*/ 1635828 h 3049886"/>
              <a:gd name="connsiteX13" fmla="*/ 5668207 w 6548708"/>
              <a:gd name="connsiteY13" fmla="*/ 2121474 h 3049886"/>
              <a:gd name="connsiteX14" fmla="*/ 5364060 w 6548708"/>
              <a:gd name="connsiteY14" fmla="*/ 2537612 h 3049886"/>
              <a:gd name="connsiteX15" fmla="*/ 4328539 w 6548708"/>
              <a:gd name="connsiteY15" fmla="*/ 2587997 h 3049886"/>
              <a:gd name="connsiteX16" fmla="*/ 3588534 w 6548708"/>
              <a:gd name="connsiteY16" fmla="*/ 3031938 h 3049886"/>
              <a:gd name="connsiteX17" fmla="*/ 2500480 w 6548708"/>
              <a:gd name="connsiteY17" fmla="*/ 2760958 h 3049886"/>
              <a:gd name="connsiteX18" fmla="*/ 884218 w 6548708"/>
              <a:gd name="connsiteY18" fmla="*/ 2493225 h 3049886"/>
              <a:gd name="connsiteX19" fmla="*/ 173584 w 6548708"/>
              <a:gd name="connsiteY19" fmla="*/ 2195288 h 3049886"/>
              <a:gd name="connsiteX20" fmla="*/ 325430 w 6548708"/>
              <a:gd name="connsiteY20" fmla="*/ 1793124 h 3049886"/>
              <a:gd name="connsiteX21" fmla="*/ 4782 w 6548708"/>
              <a:gd name="connsiteY21" fmla="*/ 1380515 h 3049886"/>
              <a:gd name="connsiteX22" fmla="*/ 590366 w 6548708"/>
              <a:gd name="connsiteY22" fmla="*/ 1013775 h 3049886"/>
              <a:gd name="connsiteX23" fmla="*/ 595967 w 6548708"/>
              <a:gd name="connsiteY23" fmla="*/ 1004107 h 3049886"/>
              <a:gd name="connsiteX24" fmla="*/ 595968 w 6548708"/>
              <a:gd name="connsiteY24" fmla="*/ 1004107 h 3049886"/>
              <a:gd name="connsiteX25" fmla="*/ 856816 w 6548708"/>
              <a:gd name="connsiteY25" fmla="*/ 477461 h 3049886"/>
              <a:gd name="connsiteX26" fmla="*/ 2125784 w 6548708"/>
              <a:gd name="connsiteY26" fmla="*/ 357143 h 3049886"/>
              <a:gd name="connsiteX27" fmla="*/ 2126028 w 6548708"/>
              <a:gd name="connsiteY27" fmla="*/ 356921 h 3049886"/>
              <a:gd name="connsiteX28" fmla="*/ 2125027 w 6548708"/>
              <a:gd name="connsiteY28" fmla="*/ 356437 h 3049886"/>
              <a:gd name="connsiteX29" fmla="*/ 2126071 w 6548708"/>
              <a:gd name="connsiteY29" fmla="*/ 356881 h 3049886"/>
              <a:gd name="connsiteX30" fmla="*/ 2237693 w 6548708"/>
              <a:gd name="connsiteY30" fmla="*/ 254927 h 3049886"/>
              <a:gd name="connsiteX31" fmla="*/ 3405198 w 6548708"/>
              <a:gd name="connsiteY31" fmla="*/ 232238 h 3049886"/>
              <a:gd name="connsiteX32" fmla="*/ 3410904 w 6548708"/>
              <a:gd name="connsiteY32" fmla="*/ 226764 h 3049886"/>
              <a:gd name="connsiteX33" fmla="*/ 3493782 w 6548708"/>
              <a:gd name="connsiteY33" fmla="*/ 147252 h 3049886"/>
              <a:gd name="connsiteX34" fmla="*/ 3903732 w 6548708"/>
              <a:gd name="connsiteY34" fmla="*/ 4164 h 3049886"/>
              <a:gd name="connsiteX35" fmla="*/ 3992332 w 6548708"/>
              <a:gd name="connsiteY35" fmla="*/ 9 h 304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48708" h="3049886">
                <a:moveTo>
                  <a:pt x="3992332" y="9"/>
                </a:moveTo>
                <a:cubicBezTo>
                  <a:pt x="4146732" y="-627"/>
                  <a:pt x="4296097" y="33144"/>
                  <a:pt x="4414667" y="94639"/>
                </a:cubicBezTo>
                <a:lnTo>
                  <a:pt x="4514364" y="160103"/>
                </a:lnTo>
                <a:lnTo>
                  <a:pt x="4520049" y="155178"/>
                </a:lnTo>
                <a:lnTo>
                  <a:pt x="4514863" y="160431"/>
                </a:lnTo>
                <a:lnTo>
                  <a:pt x="4522018" y="165129"/>
                </a:lnTo>
                <a:cubicBezTo>
                  <a:pt x="4731241" y="8892"/>
                  <a:pt x="5077324" y="-42411"/>
                  <a:pt x="5374355" y="38742"/>
                </a:cubicBezTo>
                <a:cubicBezTo>
                  <a:pt x="5600686" y="100559"/>
                  <a:pt x="5762978" y="229980"/>
                  <a:pt x="5806579" y="383535"/>
                </a:cubicBezTo>
                <a:lnTo>
                  <a:pt x="5808918" y="384042"/>
                </a:lnTo>
                <a:lnTo>
                  <a:pt x="5902046" y="404206"/>
                </a:lnTo>
                <a:cubicBezTo>
                  <a:pt x="6118333" y="460838"/>
                  <a:pt x="6287098" y="574915"/>
                  <a:pt x="6361280" y="718167"/>
                </a:cubicBezTo>
                <a:cubicBezTo>
                  <a:pt x="6422896" y="837003"/>
                  <a:pt x="6414116" y="966071"/>
                  <a:pt x="6336451" y="1081026"/>
                </a:cubicBezTo>
                <a:cubicBezTo>
                  <a:pt x="6527357" y="1238674"/>
                  <a:pt x="6594121" y="1443038"/>
                  <a:pt x="6517819" y="1635828"/>
                </a:cubicBezTo>
                <a:cubicBezTo>
                  <a:pt x="6416386" y="1892130"/>
                  <a:pt x="6080599" y="2084074"/>
                  <a:pt x="5668207" y="2121474"/>
                </a:cubicBezTo>
                <a:cubicBezTo>
                  <a:pt x="5666239" y="2281451"/>
                  <a:pt x="5555268" y="2433172"/>
                  <a:pt x="5364060" y="2537612"/>
                </a:cubicBezTo>
                <a:cubicBezTo>
                  <a:pt x="5073539" y="2696318"/>
                  <a:pt x="4653880" y="2716712"/>
                  <a:pt x="4328539" y="2587997"/>
                </a:cubicBezTo>
                <a:cubicBezTo>
                  <a:pt x="4223321" y="2809085"/>
                  <a:pt x="3941580" y="2978095"/>
                  <a:pt x="3588534" y="3031938"/>
                </a:cubicBezTo>
                <a:cubicBezTo>
                  <a:pt x="3172509" y="3095378"/>
                  <a:pt x="2738317" y="2987268"/>
                  <a:pt x="2500480" y="2760958"/>
                </a:cubicBezTo>
                <a:cubicBezTo>
                  <a:pt x="1939118" y="2975766"/>
                  <a:pt x="1210014" y="2855025"/>
                  <a:pt x="884218" y="2493225"/>
                </a:cubicBezTo>
                <a:cubicBezTo>
                  <a:pt x="564175" y="2517006"/>
                  <a:pt x="263662" y="2391043"/>
                  <a:pt x="173584" y="2195288"/>
                </a:cubicBezTo>
                <a:cubicBezTo>
                  <a:pt x="108334" y="2053659"/>
                  <a:pt x="166014" y="1900810"/>
                  <a:pt x="325430" y="1793124"/>
                </a:cubicBezTo>
                <a:cubicBezTo>
                  <a:pt x="99250" y="1708654"/>
                  <a:pt x="-26708" y="1546560"/>
                  <a:pt x="4782" y="1380515"/>
                </a:cubicBezTo>
                <a:cubicBezTo>
                  <a:pt x="41721" y="1186101"/>
                  <a:pt x="284857" y="1033816"/>
                  <a:pt x="590366" y="1013775"/>
                </a:cubicBezTo>
                <a:lnTo>
                  <a:pt x="595967" y="1004107"/>
                </a:lnTo>
                <a:lnTo>
                  <a:pt x="595968" y="1004107"/>
                </a:lnTo>
                <a:cubicBezTo>
                  <a:pt x="554940" y="812657"/>
                  <a:pt x="650620" y="619584"/>
                  <a:pt x="856816" y="477461"/>
                </a:cubicBezTo>
                <a:cubicBezTo>
                  <a:pt x="1182612" y="252985"/>
                  <a:pt x="1710819" y="202953"/>
                  <a:pt x="2125784" y="357143"/>
                </a:cubicBezTo>
                <a:lnTo>
                  <a:pt x="2126028" y="356921"/>
                </a:lnTo>
                <a:lnTo>
                  <a:pt x="2125027" y="356437"/>
                </a:lnTo>
                <a:lnTo>
                  <a:pt x="2126071" y="356881"/>
                </a:lnTo>
                <a:lnTo>
                  <a:pt x="2237693" y="254927"/>
                </a:lnTo>
                <a:cubicBezTo>
                  <a:pt x="2535380" y="43286"/>
                  <a:pt x="3068465" y="21682"/>
                  <a:pt x="3405198" y="232238"/>
                </a:cubicBezTo>
                <a:lnTo>
                  <a:pt x="3410904" y="226764"/>
                </a:lnTo>
                <a:lnTo>
                  <a:pt x="3493782" y="147252"/>
                </a:lnTo>
                <a:cubicBezTo>
                  <a:pt x="3597220" y="70281"/>
                  <a:pt x="3742386" y="18666"/>
                  <a:pt x="3903732" y="4164"/>
                </a:cubicBezTo>
                <a:cubicBezTo>
                  <a:pt x="3933329" y="1500"/>
                  <a:pt x="3962922" y="131"/>
                  <a:pt x="3992332" y="9"/>
                </a:cubicBezTo>
                <a:close/>
              </a:path>
            </a:pathLst>
          </a:custGeom>
          <a:solidFill>
            <a:schemeClr val="accent6"/>
          </a:solidFill>
          <a:ln w="57150">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194839" y="4962762"/>
            <a:ext cx="756938" cy="461665"/>
          </a:xfrm>
          <a:prstGeom prst="rect">
            <a:avLst/>
          </a:prstGeom>
          <a:noFill/>
        </p:spPr>
        <p:txBody>
          <a:bodyPr wrap="none" rtlCol="0">
            <a:spAutoFit/>
          </a:bodyPr>
          <a:lstStyle/>
          <a:p>
            <a:r>
              <a:rPr lang="en-US" altLang="zh-CN" sz="2400" b="1" dirty="0" smtClean="0">
                <a:solidFill>
                  <a:schemeClr val="tx1">
                    <a:lumMod val="75000"/>
                    <a:lumOff val="25000"/>
                  </a:schemeClr>
                </a:solidFill>
              </a:rPr>
              <a:t>EC2</a:t>
            </a:r>
            <a:endParaRPr lang="zh-CN" altLang="en-US" sz="2400" b="1" dirty="0">
              <a:solidFill>
                <a:schemeClr val="tx1">
                  <a:lumMod val="75000"/>
                  <a:lumOff val="25000"/>
                </a:schemeClr>
              </a:solidFill>
            </a:endParaRPr>
          </a:p>
        </p:txBody>
      </p:sp>
      <p:sp>
        <p:nvSpPr>
          <p:cNvPr id="15" name="文本框 14"/>
          <p:cNvSpPr txBox="1"/>
          <p:nvPr/>
        </p:nvSpPr>
        <p:spPr>
          <a:xfrm>
            <a:off x="2225556" y="3062447"/>
            <a:ext cx="1269899" cy="369332"/>
          </a:xfrm>
          <a:prstGeom prst="rect">
            <a:avLst/>
          </a:prstGeom>
          <a:noFill/>
        </p:spPr>
        <p:txBody>
          <a:bodyPr wrap="none" rtlCol="0">
            <a:spAutoFit/>
          </a:bodyPr>
          <a:lstStyle/>
          <a:p>
            <a:r>
              <a:rPr lang="zh-CN" altLang="en-US" dirty="0" smtClean="0">
                <a:solidFill>
                  <a:schemeClr val="bg1"/>
                </a:solidFill>
              </a:rPr>
              <a:t>地理区域</a:t>
            </a:r>
            <a:r>
              <a:rPr lang="en-US" altLang="zh-CN" dirty="0" smtClean="0">
                <a:solidFill>
                  <a:schemeClr val="bg1"/>
                </a:solidFill>
              </a:rPr>
              <a:t>A</a:t>
            </a:r>
            <a:endParaRPr lang="zh-CN" altLang="en-US" dirty="0">
              <a:solidFill>
                <a:schemeClr val="bg1"/>
              </a:solidFill>
            </a:endParaRPr>
          </a:p>
        </p:txBody>
      </p:sp>
      <p:sp>
        <p:nvSpPr>
          <p:cNvPr id="16" name="文本框 15"/>
          <p:cNvSpPr txBox="1"/>
          <p:nvPr/>
        </p:nvSpPr>
        <p:spPr>
          <a:xfrm>
            <a:off x="5721754" y="3090005"/>
            <a:ext cx="1252266" cy="369332"/>
          </a:xfrm>
          <a:prstGeom prst="rect">
            <a:avLst/>
          </a:prstGeom>
          <a:noFill/>
        </p:spPr>
        <p:txBody>
          <a:bodyPr wrap="none" rtlCol="0">
            <a:spAutoFit/>
          </a:bodyPr>
          <a:lstStyle/>
          <a:p>
            <a:r>
              <a:rPr lang="zh-CN" altLang="en-US" dirty="0" smtClean="0">
                <a:solidFill>
                  <a:schemeClr val="bg1"/>
                </a:solidFill>
              </a:rPr>
              <a:t>地理区域</a:t>
            </a:r>
            <a:r>
              <a:rPr lang="en-US" altLang="zh-CN" dirty="0" smtClean="0">
                <a:solidFill>
                  <a:schemeClr val="bg1"/>
                </a:solidFill>
              </a:rPr>
              <a:t>B</a:t>
            </a:r>
            <a:endParaRPr lang="zh-CN" altLang="en-US" dirty="0">
              <a:solidFill>
                <a:schemeClr val="bg1"/>
              </a:solidFill>
            </a:endParaRPr>
          </a:p>
        </p:txBody>
      </p:sp>
      <p:grpSp>
        <p:nvGrpSpPr>
          <p:cNvPr id="19" name="组合 18"/>
          <p:cNvGrpSpPr/>
          <p:nvPr/>
        </p:nvGrpSpPr>
        <p:grpSpPr>
          <a:xfrm>
            <a:off x="1607835" y="3413151"/>
            <a:ext cx="1063931" cy="750729"/>
            <a:chOff x="1270950" y="3577143"/>
            <a:chExt cx="1063931" cy="750729"/>
          </a:xfrm>
        </p:grpSpPr>
        <p:sp>
          <p:nvSpPr>
            <p:cNvPr id="18" name="任意多边形 17"/>
            <p:cNvSpPr/>
            <p:nvPr/>
          </p:nvSpPr>
          <p:spPr>
            <a:xfrm rot="278285">
              <a:off x="1270950" y="3577143"/>
              <a:ext cx="1057898" cy="750729"/>
            </a:xfrm>
            <a:custGeom>
              <a:avLst/>
              <a:gdLst>
                <a:gd name="connsiteX0" fmla="*/ 3992332 w 6548708"/>
                <a:gd name="connsiteY0" fmla="*/ 9 h 3049886"/>
                <a:gd name="connsiteX1" fmla="*/ 4414667 w 6548708"/>
                <a:gd name="connsiteY1" fmla="*/ 94639 h 3049886"/>
                <a:gd name="connsiteX2" fmla="*/ 4514364 w 6548708"/>
                <a:gd name="connsiteY2" fmla="*/ 160103 h 3049886"/>
                <a:gd name="connsiteX3" fmla="*/ 4520049 w 6548708"/>
                <a:gd name="connsiteY3" fmla="*/ 155178 h 3049886"/>
                <a:gd name="connsiteX4" fmla="*/ 4514863 w 6548708"/>
                <a:gd name="connsiteY4" fmla="*/ 160431 h 3049886"/>
                <a:gd name="connsiteX5" fmla="*/ 4522018 w 6548708"/>
                <a:gd name="connsiteY5" fmla="*/ 165129 h 3049886"/>
                <a:gd name="connsiteX6" fmla="*/ 5374355 w 6548708"/>
                <a:gd name="connsiteY6" fmla="*/ 38742 h 3049886"/>
                <a:gd name="connsiteX7" fmla="*/ 5806579 w 6548708"/>
                <a:gd name="connsiteY7" fmla="*/ 383535 h 3049886"/>
                <a:gd name="connsiteX8" fmla="*/ 5808918 w 6548708"/>
                <a:gd name="connsiteY8" fmla="*/ 384042 h 3049886"/>
                <a:gd name="connsiteX9" fmla="*/ 5902046 w 6548708"/>
                <a:gd name="connsiteY9" fmla="*/ 404206 h 3049886"/>
                <a:gd name="connsiteX10" fmla="*/ 6361280 w 6548708"/>
                <a:gd name="connsiteY10" fmla="*/ 718167 h 3049886"/>
                <a:gd name="connsiteX11" fmla="*/ 6336451 w 6548708"/>
                <a:gd name="connsiteY11" fmla="*/ 1081026 h 3049886"/>
                <a:gd name="connsiteX12" fmla="*/ 6517819 w 6548708"/>
                <a:gd name="connsiteY12" fmla="*/ 1635828 h 3049886"/>
                <a:gd name="connsiteX13" fmla="*/ 5668207 w 6548708"/>
                <a:gd name="connsiteY13" fmla="*/ 2121474 h 3049886"/>
                <a:gd name="connsiteX14" fmla="*/ 5364060 w 6548708"/>
                <a:gd name="connsiteY14" fmla="*/ 2537612 h 3049886"/>
                <a:gd name="connsiteX15" fmla="*/ 4328539 w 6548708"/>
                <a:gd name="connsiteY15" fmla="*/ 2587997 h 3049886"/>
                <a:gd name="connsiteX16" fmla="*/ 3588534 w 6548708"/>
                <a:gd name="connsiteY16" fmla="*/ 3031938 h 3049886"/>
                <a:gd name="connsiteX17" fmla="*/ 2500480 w 6548708"/>
                <a:gd name="connsiteY17" fmla="*/ 2760958 h 3049886"/>
                <a:gd name="connsiteX18" fmla="*/ 884218 w 6548708"/>
                <a:gd name="connsiteY18" fmla="*/ 2493225 h 3049886"/>
                <a:gd name="connsiteX19" fmla="*/ 173584 w 6548708"/>
                <a:gd name="connsiteY19" fmla="*/ 2195288 h 3049886"/>
                <a:gd name="connsiteX20" fmla="*/ 325430 w 6548708"/>
                <a:gd name="connsiteY20" fmla="*/ 1793124 h 3049886"/>
                <a:gd name="connsiteX21" fmla="*/ 4782 w 6548708"/>
                <a:gd name="connsiteY21" fmla="*/ 1380515 h 3049886"/>
                <a:gd name="connsiteX22" fmla="*/ 590366 w 6548708"/>
                <a:gd name="connsiteY22" fmla="*/ 1013775 h 3049886"/>
                <a:gd name="connsiteX23" fmla="*/ 595967 w 6548708"/>
                <a:gd name="connsiteY23" fmla="*/ 1004107 h 3049886"/>
                <a:gd name="connsiteX24" fmla="*/ 595968 w 6548708"/>
                <a:gd name="connsiteY24" fmla="*/ 1004107 h 3049886"/>
                <a:gd name="connsiteX25" fmla="*/ 856816 w 6548708"/>
                <a:gd name="connsiteY25" fmla="*/ 477461 h 3049886"/>
                <a:gd name="connsiteX26" fmla="*/ 2125784 w 6548708"/>
                <a:gd name="connsiteY26" fmla="*/ 357143 h 3049886"/>
                <a:gd name="connsiteX27" fmla="*/ 2126028 w 6548708"/>
                <a:gd name="connsiteY27" fmla="*/ 356921 h 3049886"/>
                <a:gd name="connsiteX28" fmla="*/ 2125027 w 6548708"/>
                <a:gd name="connsiteY28" fmla="*/ 356437 h 3049886"/>
                <a:gd name="connsiteX29" fmla="*/ 2126071 w 6548708"/>
                <a:gd name="connsiteY29" fmla="*/ 356881 h 3049886"/>
                <a:gd name="connsiteX30" fmla="*/ 2237693 w 6548708"/>
                <a:gd name="connsiteY30" fmla="*/ 254927 h 3049886"/>
                <a:gd name="connsiteX31" fmla="*/ 3405198 w 6548708"/>
                <a:gd name="connsiteY31" fmla="*/ 232238 h 3049886"/>
                <a:gd name="connsiteX32" fmla="*/ 3410904 w 6548708"/>
                <a:gd name="connsiteY32" fmla="*/ 226764 h 3049886"/>
                <a:gd name="connsiteX33" fmla="*/ 3493782 w 6548708"/>
                <a:gd name="connsiteY33" fmla="*/ 147252 h 3049886"/>
                <a:gd name="connsiteX34" fmla="*/ 3903732 w 6548708"/>
                <a:gd name="connsiteY34" fmla="*/ 4164 h 3049886"/>
                <a:gd name="connsiteX35" fmla="*/ 3992332 w 6548708"/>
                <a:gd name="connsiteY35" fmla="*/ 9 h 304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48708" h="3049886">
                  <a:moveTo>
                    <a:pt x="3992332" y="9"/>
                  </a:moveTo>
                  <a:cubicBezTo>
                    <a:pt x="4146732" y="-627"/>
                    <a:pt x="4296097" y="33144"/>
                    <a:pt x="4414667" y="94639"/>
                  </a:cubicBezTo>
                  <a:lnTo>
                    <a:pt x="4514364" y="160103"/>
                  </a:lnTo>
                  <a:lnTo>
                    <a:pt x="4520049" y="155178"/>
                  </a:lnTo>
                  <a:lnTo>
                    <a:pt x="4514863" y="160431"/>
                  </a:lnTo>
                  <a:lnTo>
                    <a:pt x="4522018" y="165129"/>
                  </a:lnTo>
                  <a:cubicBezTo>
                    <a:pt x="4731241" y="8892"/>
                    <a:pt x="5077324" y="-42411"/>
                    <a:pt x="5374355" y="38742"/>
                  </a:cubicBezTo>
                  <a:cubicBezTo>
                    <a:pt x="5600686" y="100559"/>
                    <a:pt x="5762978" y="229980"/>
                    <a:pt x="5806579" y="383535"/>
                  </a:cubicBezTo>
                  <a:lnTo>
                    <a:pt x="5808918" y="384042"/>
                  </a:lnTo>
                  <a:lnTo>
                    <a:pt x="5902046" y="404206"/>
                  </a:lnTo>
                  <a:cubicBezTo>
                    <a:pt x="6118333" y="460838"/>
                    <a:pt x="6287098" y="574915"/>
                    <a:pt x="6361280" y="718167"/>
                  </a:cubicBezTo>
                  <a:cubicBezTo>
                    <a:pt x="6422896" y="837003"/>
                    <a:pt x="6414116" y="966071"/>
                    <a:pt x="6336451" y="1081026"/>
                  </a:cubicBezTo>
                  <a:cubicBezTo>
                    <a:pt x="6527357" y="1238674"/>
                    <a:pt x="6594121" y="1443038"/>
                    <a:pt x="6517819" y="1635828"/>
                  </a:cubicBezTo>
                  <a:cubicBezTo>
                    <a:pt x="6416386" y="1892130"/>
                    <a:pt x="6080599" y="2084074"/>
                    <a:pt x="5668207" y="2121474"/>
                  </a:cubicBezTo>
                  <a:cubicBezTo>
                    <a:pt x="5666239" y="2281451"/>
                    <a:pt x="5555268" y="2433172"/>
                    <a:pt x="5364060" y="2537612"/>
                  </a:cubicBezTo>
                  <a:cubicBezTo>
                    <a:pt x="5073539" y="2696318"/>
                    <a:pt x="4653880" y="2716712"/>
                    <a:pt x="4328539" y="2587997"/>
                  </a:cubicBezTo>
                  <a:cubicBezTo>
                    <a:pt x="4223321" y="2809085"/>
                    <a:pt x="3941580" y="2978095"/>
                    <a:pt x="3588534" y="3031938"/>
                  </a:cubicBezTo>
                  <a:cubicBezTo>
                    <a:pt x="3172509" y="3095378"/>
                    <a:pt x="2738317" y="2987268"/>
                    <a:pt x="2500480" y="2760958"/>
                  </a:cubicBezTo>
                  <a:cubicBezTo>
                    <a:pt x="1939118" y="2975766"/>
                    <a:pt x="1210014" y="2855025"/>
                    <a:pt x="884218" y="2493225"/>
                  </a:cubicBezTo>
                  <a:cubicBezTo>
                    <a:pt x="564175" y="2517006"/>
                    <a:pt x="263662" y="2391043"/>
                    <a:pt x="173584" y="2195288"/>
                  </a:cubicBezTo>
                  <a:cubicBezTo>
                    <a:pt x="108334" y="2053659"/>
                    <a:pt x="166014" y="1900810"/>
                    <a:pt x="325430" y="1793124"/>
                  </a:cubicBezTo>
                  <a:cubicBezTo>
                    <a:pt x="99250" y="1708654"/>
                    <a:pt x="-26708" y="1546560"/>
                    <a:pt x="4782" y="1380515"/>
                  </a:cubicBezTo>
                  <a:cubicBezTo>
                    <a:pt x="41721" y="1186101"/>
                    <a:pt x="284857" y="1033816"/>
                    <a:pt x="590366" y="1013775"/>
                  </a:cubicBezTo>
                  <a:lnTo>
                    <a:pt x="595967" y="1004107"/>
                  </a:lnTo>
                  <a:lnTo>
                    <a:pt x="595968" y="1004107"/>
                  </a:lnTo>
                  <a:cubicBezTo>
                    <a:pt x="554940" y="812657"/>
                    <a:pt x="650620" y="619584"/>
                    <a:pt x="856816" y="477461"/>
                  </a:cubicBezTo>
                  <a:cubicBezTo>
                    <a:pt x="1182612" y="252985"/>
                    <a:pt x="1710819" y="202953"/>
                    <a:pt x="2125784" y="357143"/>
                  </a:cubicBezTo>
                  <a:lnTo>
                    <a:pt x="2126028" y="356921"/>
                  </a:lnTo>
                  <a:lnTo>
                    <a:pt x="2125027" y="356437"/>
                  </a:lnTo>
                  <a:lnTo>
                    <a:pt x="2126071" y="356881"/>
                  </a:lnTo>
                  <a:lnTo>
                    <a:pt x="2237693" y="254927"/>
                  </a:lnTo>
                  <a:cubicBezTo>
                    <a:pt x="2535380" y="43286"/>
                    <a:pt x="3068465" y="21682"/>
                    <a:pt x="3405198" y="232238"/>
                  </a:cubicBezTo>
                  <a:lnTo>
                    <a:pt x="3410904" y="226764"/>
                  </a:lnTo>
                  <a:lnTo>
                    <a:pt x="3493782" y="147252"/>
                  </a:lnTo>
                  <a:cubicBezTo>
                    <a:pt x="3597220" y="70281"/>
                    <a:pt x="3742386" y="18666"/>
                    <a:pt x="3903732" y="4164"/>
                  </a:cubicBezTo>
                  <a:cubicBezTo>
                    <a:pt x="3933329" y="1500"/>
                    <a:pt x="3962922" y="131"/>
                    <a:pt x="3992332" y="9"/>
                  </a:cubicBezTo>
                  <a:close/>
                </a:path>
              </a:pathLst>
            </a:custGeom>
            <a:solidFill>
              <a:schemeClr val="bg1">
                <a:lumMod val="9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1329477" y="3660120"/>
              <a:ext cx="1005404" cy="584775"/>
            </a:xfrm>
            <a:prstGeom prst="rect">
              <a:avLst/>
            </a:prstGeom>
          </p:spPr>
          <p:txBody>
            <a:bodyPr wrap="none">
              <a:spAutoFit/>
            </a:bodyPr>
            <a:lstStyle/>
            <a:p>
              <a:pPr algn="ctr"/>
              <a:r>
                <a:rPr lang="zh-CN" altLang="en-US" sz="1600" dirty="0" smtClean="0">
                  <a:solidFill>
                    <a:schemeClr val="tx1">
                      <a:lumMod val="75000"/>
                      <a:lumOff val="25000"/>
                    </a:schemeClr>
                  </a:solidFill>
                </a:rPr>
                <a:t>可用区域</a:t>
              </a:r>
              <a:endParaRPr lang="en-US" altLang="zh-CN" sz="1600" dirty="0" smtClean="0">
                <a:solidFill>
                  <a:schemeClr val="tx1">
                    <a:lumMod val="75000"/>
                    <a:lumOff val="25000"/>
                  </a:schemeClr>
                </a:solidFill>
              </a:endParaRPr>
            </a:p>
            <a:p>
              <a:pPr algn="ctr"/>
              <a:r>
                <a:rPr lang="en-US" altLang="zh-CN" sz="1600" dirty="0" smtClean="0">
                  <a:solidFill>
                    <a:schemeClr val="tx1">
                      <a:lumMod val="75000"/>
                      <a:lumOff val="25000"/>
                    </a:schemeClr>
                  </a:solidFill>
                </a:rPr>
                <a:t>A1</a:t>
              </a:r>
              <a:endParaRPr lang="zh-CN" altLang="en-US" sz="1600" dirty="0">
                <a:solidFill>
                  <a:schemeClr val="tx1">
                    <a:lumMod val="75000"/>
                    <a:lumOff val="25000"/>
                  </a:schemeClr>
                </a:solidFill>
              </a:endParaRPr>
            </a:p>
          </p:txBody>
        </p:sp>
      </p:grpSp>
      <p:grpSp>
        <p:nvGrpSpPr>
          <p:cNvPr id="25" name="组合 24"/>
          <p:cNvGrpSpPr/>
          <p:nvPr/>
        </p:nvGrpSpPr>
        <p:grpSpPr>
          <a:xfrm>
            <a:off x="2353025" y="4041006"/>
            <a:ext cx="1063931" cy="750729"/>
            <a:chOff x="1346097" y="3530043"/>
            <a:chExt cx="1063931" cy="750729"/>
          </a:xfrm>
        </p:grpSpPr>
        <p:sp>
          <p:nvSpPr>
            <p:cNvPr id="26" name="任意多边形 25"/>
            <p:cNvSpPr/>
            <p:nvPr/>
          </p:nvSpPr>
          <p:spPr>
            <a:xfrm rot="278285">
              <a:off x="1346097" y="3530043"/>
              <a:ext cx="1057898" cy="750729"/>
            </a:xfrm>
            <a:custGeom>
              <a:avLst/>
              <a:gdLst>
                <a:gd name="connsiteX0" fmla="*/ 3992332 w 6548708"/>
                <a:gd name="connsiteY0" fmla="*/ 9 h 3049886"/>
                <a:gd name="connsiteX1" fmla="*/ 4414667 w 6548708"/>
                <a:gd name="connsiteY1" fmla="*/ 94639 h 3049886"/>
                <a:gd name="connsiteX2" fmla="*/ 4514364 w 6548708"/>
                <a:gd name="connsiteY2" fmla="*/ 160103 h 3049886"/>
                <a:gd name="connsiteX3" fmla="*/ 4520049 w 6548708"/>
                <a:gd name="connsiteY3" fmla="*/ 155178 h 3049886"/>
                <a:gd name="connsiteX4" fmla="*/ 4514863 w 6548708"/>
                <a:gd name="connsiteY4" fmla="*/ 160431 h 3049886"/>
                <a:gd name="connsiteX5" fmla="*/ 4522018 w 6548708"/>
                <a:gd name="connsiteY5" fmla="*/ 165129 h 3049886"/>
                <a:gd name="connsiteX6" fmla="*/ 5374355 w 6548708"/>
                <a:gd name="connsiteY6" fmla="*/ 38742 h 3049886"/>
                <a:gd name="connsiteX7" fmla="*/ 5806579 w 6548708"/>
                <a:gd name="connsiteY7" fmla="*/ 383535 h 3049886"/>
                <a:gd name="connsiteX8" fmla="*/ 5808918 w 6548708"/>
                <a:gd name="connsiteY8" fmla="*/ 384042 h 3049886"/>
                <a:gd name="connsiteX9" fmla="*/ 5902046 w 6548708"/>
                <a:gd name="connsiteY9" fmla="*/ 404206 h 3049886"/>
                <a:gd name="connsiteX10" fmla="*/ 6361280 w 6548708"/>
                <a:gd name="connsiteY10" fmla="*/ 718167 h 3049886"/>
                <a:gd name="connsiteX11" fmla="*/ 6336451 w 6548708"/>
                <a:gd name="connsiteY11" fmla="*/ 1081026 h 3049886"/>
                <a:gd name="connsiteX12" fmla="*/ 6517819 w 6548708"/>
                <a:gd name="connsiteY12" fmla="*/ 1635828 h 3049886"/>
                <a:gd name="connsiteX13" fmla="*/ 5668207 w 6548708"/>
                <a:gd name="connsiteY13" fmla="*/ 2121474 h 3049886"/>
                <a:gd name="connsiteX14" fmla="*/ 5364060 w 6548708"/>
                <a:gd name="connsiteY14" fmla="*/ 2537612 h 3049886"/>
                <a:gd name="connsiteX15" fmla="*/ 4328539 w 6548708"/>
                <a:gd name="connsiteY15" fmla="*/ 2587997 h 3049886"/>
                <a:gd name="connsiteX16" fmla="*/ 3588534 w 6548708"/>
                <a:gd name="connsiteY16" fmla="*/ 3031938 h 3049886"/>
                <a:gd name="connsiteX17" fmla="*/ 2500480 w 6548708"/>
                <a:gd name="connsiteY17" fmla="*/ 2760958 h 3049886"/>
                <a:gd name="connsiteX18" fmla="*/ 884218 w 6548708"/>
                <a:gd name="connsiteY18" fmla="*/ 2493225 h 3049886"/>
                <a:gd name="connsiteX19" fmla="*/ 173584 w 6548708"/>
                <a:gd name="connsiteY19" fmla="*/ 2195288 h 3049886"/>
                <a:gd name="connsiteX20" fmla="*/ 325430 w 6548708"/>
                <a:gd name="connsiteY20" fmla="*/ 1793124 h 3049886"/>
                <a:gd name="connsiteX21" fmla="*/ 4782 w 6548708"/>
                <a:gd name="connsiteY21" fmla="*/ 1380515 h 3049886"/>
                <a:gd name="connsiteX22" fmla="*/ 590366 w 6548708"/>
                <a:gd name="connsiteY22" fmla="*/ 1013775 h 3049886"/>
                <a:gd name="connsiteX23" fmla="*/ 595967 w 6548708"/>
                <a:gd name="connsiteY23" fmla="*/ 1004107 h 3049886"/>
                <a:gd name="connsiteX24" fmla="*/ 595968 w 6548708"/>
                <a:gd name="connsiteY24" fmla="*/ 1004107 h 3049886"/>
                <a:gd name="connsiteX25" fmla="*/ 856816 w 6548708"/>
                <a:gd name="connsiteY25" fmla="*/ 477461 h 3049886"/>
                <a:gd name="connsiteX26" fmla="*/ 2125784 w 6548708"/>
                <a:gd name="connsiteY26" fmla="*/ 357143 h 3049886"/>
                <a:gd name="connsiteX27" fmla="*/ 2126028 w 6548708"/>
                <a:gd name="connsiteY27" fmla="*/ 356921 h 3049886"/>
                <a:gd name="connsiteX28" fmla="*/ 2125027 w 6548708"/>
                <a:gd name="connsiteY28" fmla="*/ 356437 h 3049886"/>
                <a:gd name="connsiteX29" fmla="*/ 2126071 w 6548708"/>
                <a:gd name="connsiteY29" fmla="*/ 356881 h 3049886"/>
                <a:gd name="connsiteX30" fmla="*/ 2237693 w 6548708"/>
                <a:gd name="connsiteY30" fmla="*/ 254927 h 3049886"/>
                <a:gd name="connsiteX31" fmla="*/ 3405198 w 6548708"/>
                <a:gd name="connsiteY31" fmla="*/ 232238 h 3049886"/>
                <a:gd name="connsiteX32" fmla="*/ 3410904 w 6548708"/>
                <a:gd name="connsiteY32" fmla="*/ 226764 h 3049886"/>
                <a:gd name="connsiteX33" fmla="*/ 3493782 w 6548708"/>
                <a:gd name="connsiteY33" fmla="*/ 147252 h 3049886"/>
                <a:gd name="connsiteX34" fmla="*/ 3903732 w 6548708"/>
                <a:gd name="connsiteY34" fmla="*/ 4164 h 3049886"/>
                <a:gd name="connsiteX35" fmla="*/ 3992332 w 6548708"/>
                <a:gd name="connsiteY35" fmla="*/ 9 h 304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48708" h="3049886">
                  <a:moveTo>
                    <a:pt x="3992332" y="9"/>
                  </a:moveTo>
                  <a:cubicBezTo>
                    <a:pt x="4146732" y="-627"/>
                    <a:pt x="4296097" y="33144"/>
                    <a:pt x="4414667" y="94639"/>
                  </a:cubicBezTo>
                  <a:lnTo>
                    <a:pt x="4514364" y="160103"/>
                  </a:lnTo>
                  <a:lnTo>
                    <a:pt x="4520049" y="155178"/>
                  </a:lnTo>
                  <a:lnTo>
                    <a:pt x="4514863" y="160431"/>
                  </a:lnTo>
                  <a:lnTo>
                    <a:pt x="4522018" y="165129"/>
                  </a:lnTo>
                  <a:cubicBezTo>
                    <a:pt x="4731241" y="8892"/>
                    <a:pt x="5077324" y="-42411"/>
                    <a:pt x="5374355" y="38742"/>
                  </a:cubicBezTo>
                  <a:cubicBezTo>
                    <a:pt x="5600686" y="100559"/>
                    <a:pt x="5762978" y="229980"/>
                    <a:pt x="5806579" y="383535"/>
                  </a:cubicBezTo>
                  <a:lnTo>
                    <a:pt x="5808918" y="384042"/>
                  </a:lnTo>
                  <a:lnTo>
                    <a:pt x="5902046" y="404206"/>
                  </a:lnTo>
                  <a:cubicBezTo>
                    <a:pt x="6118333" y="460838"/>
                    <a:pt x="6287098" y="574915"/>
                    <a:pt x="6361280" y="718167"/>
                  </a:cubicBezTo>
                  <a:cubicBezTo>
                    <a:pt x="6422896" y="837003"/>
                    <a:pt x="6414116" y="966071"/>
                    <a:pt x="6336451" y="1081026"/>
                  </a:cubicBezTo>
                  <a:cubicBezTo>
                    <a:pt x="6527357" y="1238674"/>
                    <a:pt x="6594121" y="1443038"/>
                    <a:pt x="6517819" y="1635828"/>
                  </a:cubicBezTo>
                  <a:cubicBezTo>
                    <a:pt x="6416386" y="1892130"/>
                    <a:pt x="6080599" y="2084074"/>
                    <a:pt x="5668207" y="2121474"/>
                  </a:cubicBezTo>
                  <a:cubicBezTo>
                    <a:pt x="5666239" y="2281451"/>
                    <a:pt x="5555268" y="2433172"/>
                    <a:pt x="5364060" y="2537612"/>
                  </a:cubicBezTo>
                  <a:cubicBezTo>
                    <a:pt x="5073539" y="2696318"/>
                    <a:pt x="4653880" y="2716712"/>
                    <a:pt x="4328539" y="2587997"/>
                  </a:cubicBezTo>
                  <a:cubicBezTo>
                    <a:pt x="4223321" y="2809085"/>
                    <a:pt x="3941580" y="2978095"/>
                    <a:pt x="3588534" y="3031938"/>
                  </a:cubicBezTo>
                  <a:cubicBezTo>
                    <a:pt x="3172509" y="3095378"/>
                    <a:pt x="2738317" y="2987268"/>
                    <a:pt x="2500480" y="2760958"/>
                  </a:cubicBezTo>
                  <a:cubicBezTo>
                    <a:pt x="1939118" y="2975766"/>
                    <a:pt x="1210014" y="2855025"/>
                    <a:pt x="884218" y="2493225"/>
                  </a:cubicBezTo>
                  <a:cubicBezTo>
                    <a:pt x="564175" y="2517006"/>
                    <a:pt x="263662" y="2391043"/>
                    <a:pt x="173584" y="2195288"/>
                  </a:cubicBezTo>
                  <a:cubicBezTo>
                    <a:pt x="108334" y="2053659"/>
                    <a:pt x="166014" y="1900810"/>
                    <a:pt x="325430" y="1793124"/>
                  </a:cubicBezTo>
                  <a:cubicBezTo>
                    <a:pt x="99250" y="1708654"/>
                    <a:pt x="-26708" y="1546560"/>
                    <a:pt x="4782" y="1380515"/>
                  </a:cubicBezTo>
                  <a:cubicBezTo>
                    <a:pt x="41721" y="1186101"/>
                    <a:pt x="284857" y="1033816"/>
                    <a:pt x="590366" y="1013775"/>
                  </a:cubicBezTo>
                  <a:lnTo>
                    <a:pt x="595967" y="1004107"/>
                  </a:lnTo>
                  <a:lnTo>
                    <a:pt x="595968" y="1004107"/>
                  </a:lnTo>
                  <a:cubicBezTo>
                    <a:pt x="554940" y="812657"/>
                    <a:pt x="650620" y="619584"/>
                    <a:pt x="856816" y="477461"/>
                  </a:cubicBezTo>
                  <a:cubicBezTo>
                    <a:pt x="1182612" y="252985"/>
                    <a:pt x="1710819" y="202953"/>
                    <a:pt x="2125784" y="357143"/>
                  </a:cubicBezTo>
                  <a:lnTo>
                    <a:pt x="2126028" y="356921"/>
                  </a:lnTo>
                  <a:lnTo>
                    <a:pt x="2125027" y="356437"/>
                  </a:lnTo>
                  <a:lnTo>
                    <a:pt x="2126071" y="356881"/>
                  </a:lnTo>
                  <a:lnTo>
                    <a:pt x="2237693" y="254927"/>
                  </a:lnTo>
                  <a:cubicBezTo>
                    <a:pt x="2535380" y="43286"/>
                    <a:pt x="3068465" y="21682"/>
                    <a:pt x="3405198" y="232238"/>
                  </a:cubicBezTo>
                  <a:lnTo>
                    <a:pt x="3410904" y="226764"/>
                  </a:lnTo>
                  <a:lnTo>
                    <a:pt x="3493782" y="147252"/>
                  </a:lnTo>
                  <a:cubicBezTo>
                    <a:pt x="3597220" y="70281"/>
                    <a:pt x="3742386" y="18666"/>
                    <a:pt x="3903732" y="4164"/>
                  </a:cubicBezTo>
                  <a:cubicBezTo>
                    <a:pt x="3933329" y="1500"/>
                    <a:pt x="3962922" y="131"/>
                    <a:pt x="3992332" y="9"/>
                  </a:cubicBezTo>
                  <a:close/>
                </a:path>
              </a:pathLst>
            </a:custGeom>
            <a:solidFill>
              <a:schemeClr val="bg1">
                <a:lumMod val="9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1404624" y="3613020"/>
              <a:ext cx="1005404" cy="584775"/>
            </a:xfrm>
            <a:prstGeom prst="rect">
              <a:avLst/>
            </a:prstGeom>
          </p:spPr>
          <p:txBody>
            <a:bodyPr wrap="none">
              <a:spAutoFit/>
            </a:bodyPr>
            <a:lstStyle/>
            <a:p>
              <a:pPr algn="ctr"/>
              <a:r>
                <a:rPr lang="zh-CN" altLang="en-US" sz="1600" dirty="0" smtClean="0">
                  <a:solidFill>
                    <a:schemeClr val="tx1">
                      <a:lumMod val="75000"/>
                      <a:lumOff val="25000"/>
                    </a:schemeClr>
                  </a:solidFill>
                </a:rPr>
                <a:t>可用区域</a:t>
              </a:r>
              <a:endParaRPr lang="en-US" altLang="zh-CN" sz="1600" dirty="0" smtClean="0">
                <a:solidFill>
                  <a:schemeClr val="tx1">
                    <a:lumMod val="75000"/>
                    <a:lumOff val="25000"/>
                  </a:schemeClr>
                </a:solidFill>
              </a:endParaRPr>
            </a:p>
            <a:p>
              <a:pPr algn="ctr"/>
              <a:r>
                <a:rPr lang="en-US" altLang="zh-CN" sz="1600" dirty="0" smtClean="0">
                  <a:solidFill>
                    <a:schemeClr val="tx1">
                      <a:lumMod val="75000"/>
                      <a:lumOff val="25000"/>
                    </a:schemeClr>
                  </a:solidFill>
                </a:rPr>
                <a:t>A2</a:t>
              </a:r>
              <a:endParaRPr lang="zh-CN" altLang="en-US" sz="1600" dirty="0">
                <a:solidFill>
                  <a:schemeClr val="tx1">
                    <a:lumMod val="75000"/>
                    <a:lumOff val="25000"/>
                  </a:schemeClr>
                </a:solidFill>
              </a:endParaRPr>
            </a:p>
          </p:txBody>
        </p:sp>
      </p:grpSp>
      <p:grpSp>
        <p:nvGrpSpPr>
          <p:cNvPr id="28" name="组合 27"/>
          <p:cNvGrpSpPr/>
          <p:nvPr/>
        </p:nvGrpSpPr>
        <p:grpSpPr>
          <a:xfrm>
            <a:off x="3197551" y="3434954"/>
            <a:ext cx="1063931" cy="750729"/>
            <a:chOff x="1448207" y="3577144"/>
            <a:chExt cx="1063931" cy="750729"/>
          </a:xfrm>
        </p:grpSpPr>
        <p:sp>
          <p:nvSpPr>
            <p:cNvPr id="29" name="任意多边形 28"/>
            <p:cNvSpPr/>
            <p:nvPr/>
          </p:nvSpPr>
          <p:spPr>
            <a:xfrm rot="278285">
              <a:off x="1448207" y="3577144"/>
              <a:ext cx="1057898" cy="750729"/>
            </a:xfrm>
            <a:custGeom>
              <a:avLst/>
              <a:gdLst>
                <a:gd name="connsiteX0" fmla="*/ 3992332 w 6548708"/>
                <a:gd name="connsiteY0" fmla="*/ 9 h 3049886"/>
                <a:gd name="connsiteX1" fmla="*/ 4414667 w 6548708"/>
                <a:gd name="connsiteY1" fmla="*/ 94639 h 3049886"/>
                <a:gd name="connsiteX2" fmla="*/ 4514364 w 6548708"/>
                <a:gd name="connsiteY2" fmla="*/ 160103 h 3049886"/>
                <a:gd name="connsiteX3" fmla="*/ 4520049 w 6548708"/>
                <a:gd name="connsiteY3" fmla="*/ 155178 h 3049886"/>
                <a:gd name="connsiteX4" fmla="*/ 4514863 w 6548708"/>
                <a:gd name="connsiteY4" fmla="*/ 160431 h 3049886"/>
                <a:gd name="connsiteX5" fmla="*/ 4522018 w 6548708"/>
                <a:gd name="connsiteY5" fmla="*/ 165129 h 3049886"/>
                <a:gd name="connsiteX6" fmla="*/ 5374355 w 6548708"/>
                <a:gd name="connsiteY6" fmla="*/ 38742 h 3049886"/>
                <a:gd name="connsiteX7" fmla="*/ 5806579 w 6548708"/>
                <a:gd name="connsiteY7" fmla="*/ 383535 h 3049886"/>
                <a:gd name="connsiteX8" fmla="*/ 5808918 w 6548708"/>
                <a:gd name="connsiteY8" fmla="*/ 384042 h 3049886"/>
                <a:gd name="connsiteX9" fmla="*/ 5902046 w 6548708"/>
                <a:gd name="connsiteY9" fmla="*/ 404206 h 3049886"/>
                <a:gd name="connsiteX10" fmla="*/ 6361280 w 6548708"/>
                <a:gd name="connsiteY10" fmla="*/ 718167 h 3049886"/>
                <a:gd name="connsiteX11" fmla="*/ 6336451 w 6548708"/>
                <a:gd name="connsiteY11" fmla="*/ 1081026 h 3049886"/>
                <a:gd name="connsiteX12" fmla="*/ 6517819 w 6548708"/>
                <a:gd name="connsiteY12" fmla="*/ 1635828 h 3049886"/>
                <a:gd name="connsiteX13" fmla="*/ 5668207 w 6548708"/>
                <a:gd name="connsiteY13" fmla="*/ 2121474 h 3049886"/>
                <a:gd name="connsiteX14" fmla="*/ 5364060 w 6548708"/>
                <a:gd name="connsiteY14" fmla="*/ 2537612 h 3049886"/>
                <a:gd name="connsiteX15" fmla="*/ 4328539 w 6548708"/>
                <a:gd name="connsiteY15" fmla="*/ 2587997 h 3049886"/>
                <a:gd name="connsiteX16" fmla="*/ 3588534 w 6548708"/>
                <a:gd name="connsiteY16" fmla="*/ 3031938 h 3049886"/>
                <a:gd name="connsiteX17" fmla="*/ 2500480 w 6548708"/>
                <a:gd name="connsiteY17" fmla="*/ 2760958 h 3049886"/>
                <a:gd name="connsiteX18" fmla="*/ 884218 w 6548708"/>
                <a:gd name="connsiteY18" fmla="*/ 2493225 h 3049886"/>
                <a:gd name="connsiteX19" fmla="*/ 173584 w 6548708"/>
                <a:gd name="connsiteY19" fmla="*/ 2195288 h 3049886"/>
                <a:gd name="connsiteX20" fmla="*/ 325430 w 6548708"/>
                <a:gd name="connsiteY20" fmla="*/ 1793124 h 3049886"/>
                <a:gd name="connsiteX21" fmla="*/ 4782 w 6548708"/>
                <a:gd name="connsiteY21" fmla="*/ 1380515 h 3049886"/>
                <a:gd name="connsiteX22" fmla="*/ 590366 w 6548708"/>
                <a:gd name="connsiteY22" fmla="*/ 1013775 h 3049886"/>
                <a:gd name="connsiteX23" fmla="*/ 595967 w 6548708"/>
                <a:gd name="connsiteY23" fmla="*/ 1004107 h 3049886"/>
                <a:gd name="connsiteX24" fmla="*/ 595968 w 6548708"/>
                <a:gd name="connsiteY24" fmla="*/ 1004107 h 3049886"/>
                <a:gd name="connsiteX25" fmla="*/ 856816 w 6548708"/>
                <a:gd name="connsiteY25" fmla="*/ 477461 h 3049886"/>
                <a:gd name="connsiteX26" fmla="*/ 2125784 w 6548708"/>
                <a:gd name="connsiteY26" fmla="*/ 357143 h 3049886"/>
                <a:gd name="connsiteX27" fmla="*/ 2126028 w 6548708"/>
                <a:gd name="connsiteY27" fmla="*/ 356921 h 3049886"/>
                <a:gd name="connsiteX28" fmla="*/ 2125027 w 6548708"/>
                <a:gd name="connsiteY28" fmla="*/ 356437 h 3049886"/>
                <a:gd name="connsiteX29" fmla="*/ 2126071 w 6548708"/>
                <a:gd name="connsiteY29" fmla="*/ 356881 h 3049886"/>
                <a:gd name="connsiteX30" fmla="*/ 2237693 w 6548708"/>
                <a:gd name="connsiteY30" fmla="*/ 254927 h 3049886"/>
                <a:gd name="connsiteX31" fmla="*/ 3405198 w 6548708"/>
                <a:gd name="connsiteY31" fmla="*/ 232238 h 3049886"/>
                <a:gd name="connsiteX32" fmla="*/ 3410904 w 6548708"/>
                <a:gd name="connsiteY32" fmla="*/ 226764 h 3049886"/>
                <a:gd name="connsiteX33" fmla="*/ 3493782 w 6548708"/>
                <a:gd name="connsiteY33" fmla="*/ 147252 h 3049886"/>
                <a:gd name="connsiteX34" fmla="*/ 3903732 w 6548708"/>
                <a:gd name="connsiteY34" fmla="*/ 4164 h 3049886"/>
                <a:gd name="connsiteX35" fmla="*/ 3992332 w 6548708"/>
                <a:gd name="connsiteY35" fmla="*/ 9 h 304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48708" h="3049886">
                  <a:moveTo>
                    <a:pt x="3992332" y="9"/>
                  </a:moveTo>
                  <a:cubicBezTo>
                    <a:pt x="4146732" y="-627"/>
                    <a:pt x="4296097" y="33144"/>
                    <a:pt x="4414667" y="94639"/>
                  </a:cubicBezTo>
                  <a:lnTo>
                    <a:pt x="4514364" y="160103"/>
                  </a:lnTo>
                  <a:lnTo>
                    <a:pt x="4520049" y="155178"/>
                  </a:lnTo>
                  <a:lnTo>
                    <a:pt x="4514863" y="160431"/>
                  </a:lnTo>
                  <a:lnTo>
                    <a:pt x="4522018" y="165129"/>
                  </a:lnTo>
                  <a:cubicBezTo>
                    <a:pt x="4731241" y="8892"/>
                    <a:pt x="5077324" y="-42411"/>
                    <a:pt x="5374355" y="38742"/>
                  </a:cubicBezTo>
                  <a:cubicBezTo>
                    <a:pt x="5600686" y="100559"/>
                    <a:pt x="5762978" y="229980"/>
                    <a:pt x="5806579" y="383535"/>
                  </a:cubicBezTo>
                  <a:lnTo>
                    <a:pt x="5808918" y="384042"/>
                  </a:lnTo>
                  <a:lnTo>
                    <a:pt x="5902046" y="404206"/>
                  </a:lnTo>
                  <a:cubicBezTo>
                    <a:pt x="6118333" y="460838"/>
                    <a:pt x="6287098" y="574915"/>
                    <a:pt x="6361280" y="718167"/>
                  </a:cubicBezTo>
                  <a:cubicBezTo>
                    <a:pt x="6422896" y="837003"/>
                    <a:pt x="6414116" y="966071"/>
                    <a:pt x="6336451" y="1081026"/>
                  </a:cubicBezTo>
                  <a:cubicBezTo>
                    <a:pt x="6527357" y="1238674"/>
                    <a:pt x="6594121" y="1443038"/>
                    <a:pt x="6517819" y="1635828"/>
                  </a:cubicBezTo>
                  <a:cubicBezTo>
                    <a:pt x="6416386" y="1892130"/>
                    <a:pt x="6080599" y="2084074"/>
                    <a:pt x="5668207" y="2121474"/>
                  </a:cubicBezTo>
                  <a:cubicBezTo>
                    <a:pt x="5666239" y="2281451"/>
                    <a:pt x="5555268" y="2433172"/>
                    <a:pt x="5364060" y="2537612"/>
                  </a:cubicBezTo>
                  <a:cubicBezTo>
                    <a:pt x="5073539" y="2696318"/>
                    <a:pt x="4653880" y="2716712"/>
                    <a:pt x="4328539" y="2587997"/>
                  </a:cubicBezTo>
                  <a:cubicBezTo>
                    <a:pt x="4223321" y="2809085"/>
                    <a:pt x="3941580" y="2978095"/>
                    <a:pt x="3588534" y="3031938"/>
                  </a:cubicBezTo>
                  <a:cubicBezTo>
                    <a:pt x="3172509" y="3095378"/>
                    <a:pt x="2738317" y="2987268"/>
                    <a:pt x="2500480" y="2760958"/>
                  </a:cubicBezTo>
                  <a:cubicBezTo>
                    <a:pt x="1939118" y="2975766"/>
                    <a:pt x="1210014" y="2855025"/>
                    <a:pt x="884218" y="2493225"/>
                  </a:cubicBezTo>
                  <a:cubicBezTo>
                    <a:pt x="564175" y="2517006"/>
                    <a:pt x="263662" y="2391043"/>
                    <a:pt x="173584" y="2195288"/>
                  </a:cubicBezTo>
                  <a:cubicBezTo>
                    <a:pt x="108334" y="2053659"/>
                    <a:pt x="166014" y="1900810"/>
                    <a:pt x="325430" y="1793124"/>
                  </a:cubicBezTo>
                  <a:cubicBezTo>
                    <a:pt x="99250" y="1708654"/>
                    <a:pt x="-26708" y="1546560"/>
                    <a:pt x="4782" y="1380515"/>
                  </a:cubicBezTo>
                  <a:cubicBezTo>
                    <a:pt x="41721" y="1186101"/>
                    <a:pt x="284857" y="1033816"/>
                    <a:pt x="590366" y="1013775"/>
                  </a:cubicBezTo>
                  <a:lnTo>
                    <a:pt x="595967" y="1004107"/>
                  </a:lnTo>
                  <a:lnTo>
                    <a:pt x="595968" y="1004107"/>
                  </a:lnTo>
                  <a:cubicBezTo>
                    <a:pt x="554940" y="812657"/>
                    <a:pt x="650620" y="619584"/>
                    <a:pt x="856816" y="477461"/>
                  </a:cubicBezTo>
                  <a:cubicBezTo>
                    <a:pt x="1182612" y="252985"/>
                    <a:pt x="1710819" y="202953"/>
                    <a:pt x="2125784" y="357143"/>
                  </a:cubicBezTo>
                  <a:lnTo>
                    <a:pt x="2126028" y="356921"/>
                  </a:lnTo>
                  <a:lnTo>
                    <a:pt x="2125027" y="356437"/>
                  </a:lnTo>
                  <a:lnTo>
                    <a:pt x="2126071" y="356881"/>
                  </a:lnTo>
                  <a:lnTo>
                    <a:pt x="2237693" y="254927"/>
                  </a:lnTo>
                  <a:cubicBezTo>
                    <a:pt x="2535380" y="43286"/>
                    <a:pt x="3068465" y="21682"/>
                    <a:pt x="3405198" y="232238"/>
                  </a:cubicBezTo>
                  <a:lnTo>
                    <a:pt x="3410904" y="226764"/>
                  </a:lnTo>
                  <a:lnTo>
                    <a:pt x="3493782" y="147252"/>
                  </a:lnTo>
                  <a:cubicBezTo>
                    <a:pt x="3597220" y="70281"/>
                    <a:pt x="3742386" y="18666"/>
                    <a:pt x="3903732" y="4164"/>
                  </a:cubicBezTo>
                  <a:cubicBezTo>
                    <a:pt x="3933329" y="1500"/>
                    <a:pt x="3962922" y="131"/>
                    <a:pt x="3992332" y="9"/>
                  </a:cubicBezTo>
                  <a:close/>
                </a:path>
              </a:pathLst>
            </a:custGeom>
            <a:solidFill>
              <a:schemeClr val="bg1">
                <a:lumMod val="9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1506734" y="3660121"/>
              <a:ext cx="1005404" cy="584775"/>
            </a:xfrm>
            <a:prstGeom prst="rect">
              <a:avLst/>
            </a:prstGeom>
          </p:spPr>
          <p:txBody>
            <a:bodyPr wrap="none">
              <a:spAutoFit/>
            </a:bodyPr>
            <a:lstStyle/>
            <a:p>
              <a:pPr algn="ctr"/>
              <a:r>
                <a:rPr lang="zh-CN" altLang="en-US" sz="1600" dirty="0" smtClean="0">
                  <a:solidFill>
                    <a:schemeClr val="tx1">
                      <a:lumMod val="75000"/>
                      <a:lumOff val="25000"/>
                    </a:schemeClr>
                  </a:solidFill>
                </a:rPr>
                <a:t>可用区域</a:t>
              </a:r>
              <a:endParaRPr lang="en-US" altLang="zh-CN" sz="1600" dirty="0" smtClean="0">
                <a:solidFill>
                  <a:schemeClr val="tx1">
                    <a:lumMod val="75000"/>
                    <a:lumOff val="25000"/>
                  </a:schemeClr>
                </a:solidFill>
              </a:endParaRPr>
            </a:p>
            <a:p>
              <a:pPr algn="ctr"/>
              <a:r>
                <a:rPr lang="en-US" altLang="zh-CN" sz="1600" dirty="0" smtClean="0">
                  <a:solidFill>
                    <a:schemeClr val="tx1">
                      <a:lumMod val="75000"/>
                      <a:lumOff val="25000"/>
                    </a:schemeClr>
                  </a:solidFill>
                </a:rPr>
                <a:t>A3</a:t>
              </a:r>
              <a:endParaRPr lang="zh-CN" altLang="en-US" sz="1600" dirty="0">
                <a:solidFill>
                  <a:schemeClr val="tx1">
                    <a:lumMod val="75000"/>
                    <a:lumOff val="25000"/>
                  </a:schemeClr>
                </a:solidFill>
              </a:endParaRPr>
            </a:p>
          </p:txBody>
        </p:sp>
      </p:grpSp>
      <p:grpSp>
        <p:nvGrpSpPr>
          <p:cNvPr id="31" name="组合 30"/>
          <p:cNvGrpSpPr/>
          <p:nvPr/>
        </p:nvGrpSpPr>
        <p:grpSpPr>
          <a:xfrm>
            <a:off x="5063410" y="3393897"/>
            <a:ext cx="1063931" cy="750729"/>
            <a:chOff x="1744893" y="3497559"/>
            <a:chExt cx="1063931" cy="750729"/>
          </a:xfrm>
        </p:grpSpPr>
        <p:sp>
          <p:nvSpPr>
            <p:cNvPr id="32" name="任意多边形 31"/>
            <p:cNvSpPr/>
            <p:nvPr/>
          </p:nvSpPr>
          <p:spPr>
            <a:xfrm rot="278285">
              <a:off x="1744893" y="3497559"/>
              <a:ext cx="1057898" cy="750729"/>
            </a:xfrm>
            <a:custGeom>
              <a:avLst/>
              <a:gdLst>
                <a:gd name="connsiteX0" fmla="*/ 3992332 w 6548708"/>
                <a:gd name="connsiteY0" fmla="*/ 9 h 3049886"/>
                <a:gd name="connsiteX1" fmla="*/ 4414667 w 6548708"/>
                <a:gd name="connsiteY1" fmla="*/ 94639 h 3049886"/>
                <a:gd name="connsiteX2" fmla="*/ 4514364 w 6548708"/>
                <a:gd name="connsiteY2" fmla="*/ 160103 h 3049886"/>
                <a:gd name="connsiteX3" fmla="*/ 4520049 w 6548708"/>
                <a:gd name="connsiteY3" fmla="*/ 155178 h 3049886"/>
                <a:gd name="connsiteX4" fmla="*/ 4514863 w 6548708"/>
                <a:gd name="connsiteY4" fmla="*/ 160431 h 3049886"/>
                <a:gd name="connsiteX5" fmla="*/ 4522018 w 6548708"/>
                <a:gd name="connsiteY5" fmla="*/ 165129 h 3049886"/>
                <a:gd name="connsiteX6" fmla="*/ 5374355 w 6548708"/>
                <a:gd name="connsiteY6" fmla="*/ 38742 h 3049886"/>
                <a:gd name="connsiteX7" fmla="*/ 5806579 w 6548708"/>
                <a:gd name="connsiteY7" fmla="*/ 383535 h 3049886"/>
                <a:gd name="connsiteX8" fmla="*/ 5808918 w 6548708"/>
                <a:gd name="connsiteY8" fmla="*/ 384042 h 3049886"/>
                <a:gd name="connsiteX9" fmla="*/ 5902046 w 6548708"/>
                <a:gd name="connsiteY9" fmla="*/ 404206 h 3049886"/>
                <a:gd name="connsiteX10" fmla="*/ 6361280 w 6548708"/>
                <a:gd name="connsiteY10" fmla="*/ 718167 h 3049886"/>
                <a:gd name="connsiteX11" fmla="*/ 6336451 w 6548708"/>
                <a:gd name="connsiteY11" fmla="*/ 1081026 h 3049886"/>
                <a:gd name="connsiteX12" fmla="*/ 6517819 w 6548708"/>
                <a:gd name="connsiteY12" fmla="*/ 1635828 h 3049886"/>
                <a:gd name="connsiteX13" fmla="*/ 5668207 w 6548708"/>
                <a:gd name="connsiteY13" fmla="*/ 2121474 h 3049886"/>
                <a:gd name="connsiteX14" fmla="*/ 5364060 w 6548708"/>
                <a:gd name="connsiteY14" fmla="*/ 2537612 h 3049886"/>
                <a:gd name="connsiteX15" fmla="*/ 4328539 w 6548708"/>
                <a:gd name="connsiteY15" fmla="*/ 2587997 h 3049886"/>
                <a:gd name="connsiteX16" fmla="*/ 3588534 w 6548708"/>
                <a:gd name="connsiteY16" fmla="*/ 3031938 h 3049886"/>
                <a:gd name="connsiteX17" fmla="*/ 2500480 w 6548708"/>
                <a:gd name="connsiteY17" fmla="*/ 2760958 h 3049886"/>
                <a:gd name="connsiteX18" fmla="*/ 884218 w 6548708"/>
                <a:gd name="connsiteY18" fmla="*/ 2493225 h 3049886"/>
                <a:gd name="connsiteX19" fmla="*/ 173584 w 6548708"/>
                <a:gd name="connsiteY19" fmla="*/ 2195288 h 3049886"/>
                <a:gd name="connsiteX20" fmla="*/ 325430 w 6548708"/>
                <a:gd name="connsiteY20" fmla="*/ 1793124 h 3049886"/>
                <a:gd name="connsiteX21" fmla="*/ 4782 w 6548708"/>
                <a:gd name="connsiteY21" fmla="*/ 1380515 h 3049886"/>
                <a:gd name="connsiteX22" fmla="*/ 590366 w 6548708"/>
                <a:gd name="connsiteY22" fmla="*/ 1013775 h 3049886"/>
                <a:gd name="connsiteX23" fmla="*/ 595967 w 6548708"/>
                <a:gd name="connsiteY23" fmla="*/ 1004107 h 3049886"/>
                <a:gd name="connsiteX24" fmla="*/ 595968 w 6548708"/>
                <a:gd name="connsiteY24" fmla="*/ 1004107 h 3049886"/>
                <a:gd name="connsiteX25" fmla="*/ 856816 w 6548708"/>
                <a:gd name="connsiteY25" fmla="*/ 477461 h 3049886"/>
                <a:gd name="connsiteX26" fmla="*/ 2125784 w 6548708"/>
                <a:gd name="connsiteY26" fmla="*/ 357143 h 3049886"/>
                <a:gd name="connsiteX27" fmla="*/ 2126028 w 6548708"/>
                <a:gd name="connsiteY27" fmla="*/ 356921 h 3049886"/>
                <a:gd name="connsiteX28" fmla="*/ 2125027 w 6548708"/>
                <a:gd name="connsiteY28" fmla="*/ 356437 h 3049886"/>
                <a:gd name="connsiteX29" fmla="*/ 2126071 w 6548708"/>
                <a:gd name="connsiteY29" fmla="*/ 356881 h 3049886"/>
                <a:gd name="connsiteX30" fmla="*/ 2237693 w 6548708"/>
                <a:gd name="connsiteY30" fmla="*/ 254927 h 3049886"/>
                <a:gd name="connsiteX31" fmla="*/ 3405198 w 6548708"/>
                <a:gd name="connsiteY31" fmla="*/ 232238 h 3049886"/>
                <a:gd name="connsiteX32" fmla="*/ 3410904 w 6548708"/>
                <a:gd name="connsiteY32" fmla="*/ 226764 h 3049886"/>
                <a:gd name="connsiteX33" fmla="*/ 3493782 w 6548708"/>
                <a:gd name="connsiteY33" fmla="*/ 147252 h 3049886"/>
                <a:gd name="connsiteX34" fmla="*/ 3903732 w 6548708"/>
                <a:gd name="connsiteY34" fmla="*/ 4164 h 3049886"/>
                <a:gd name="connsiteX35" fmla="*/ 3992332 w 6548708"/>
                <a:gd name="connsiteY35" fmla="*/ 9 h 304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48708" h="3049886">
                  <a:moveTo>
                    <a:pt x="3992332" y="9"/>
                  </a:moveTo>
                  <a:cubicBezTo>
                    <a:pt x="4146732" y="-627"/>
                    <a:pt x="4296097" y="33144"/>
                    <a:pt x="4414667" y="94639"/>
                  </a:cubicBezTo>
                  <a:lnTo>
                    <a:pt x="4514364" y="160103"/>
                  </a:lnTo>
                  <a:lnTo>
                    <a:pt x="4520049" y="155178"/>
                  </a:lnTo>
                  <a:lnTo>
                    <a:pt x="4514863" y="160431"/>
                  </a:lnTo>
                  <a:lnTo>
                    <a:pt x="4522018" y="165129"/>
                  </a:lnTo>
                  <a:cubicBezTo>
                    <a:pt x="4731241" y="8892"/>
                    <a:pt x="5077324" y="-42411"/>
                    <a:pt x="5374355" y="38742"/>
                  </a:cubicBezTo>
                  <a:cubicBezTo>
                    <a:pt x="5600686" y="100559"/>
                    <a:pt x="5762978" y="229980"/>
                    <a:pt x="5806579" y="383535"/>
                  </a:cubicBezTo>
                  <a:lnTo>
                    <a:pt x="5808918" y="384042"/>
                  </a:lnTo>
                  <a:lnTo>
                    <a:pt x="5902046" y="404206"/>
                  </a:lnTo>
                  <a:cubicBezTo>
                    <a:pt x="6118333" y="460838"/>
                    <a:pt x="6287098" y="574915"/>
                    <a:pt x="6361280" y="718167"/>
                  </a:cubicBezTo>
                  <a:cubicBezTo>
                    <a:pt x="6422896" y="837003"/>
                    <a:pt x="6414116" y="966071"/>
                    <a:pt x="6336451" y="1081026"/>
                  </a:cubicBezTo>
                  <a:cubicBezTo>
                    <a:pt x="6527357" y="1238674"/>
                    <a:pt x="6594121" y="1443038"/>
                    <a:pt x="6517819" y="1635828"/>
                  </a:cubicBezTo>
                  <a:cubicBezTo>
                    <a:pt x="6416386" y="1892130"/>
                    <a:pt x="6080599" y="2084074"/>
                    <a:pt x="5668207" y="2121474"/>
                  </a:cubicBezTo>
                  <a:cubicBezTo>
                    <a:pt x="5666239" y="2281451"/>
                    <a:pt x="5555268" y="2433172"/>
                    <a:pt x="5364060" y="2537612"/>
                  </a:cubicBezTo>
                  <a:cubicBezTo>
                    <a:pt x="5073539" y="2696318"/>
                    <a:pt x="4653880" y="2716712"/>
                    <a:pt x="4328539" y="2587997"/>
                  </a:cubicBezTo>
                  <a:cubicBezTo>
                    <a:pt x="4223321" y="2809085"/>
                    <a:pt x="3941580" y="2978095"/>
                    <a:pt x="3588534" y="3031938"/>
                  </a:cubicBezTo>
                  <a:cubicBezTo>
                    <a:pt x="3172509" y="3095378"/>
                    <a:pt x="2738317" y="2987268"/>
                    <a:pt x="2500480" y="2760958"/>
                  </a:cubicBezTo>
                  <a:cubicBezTo>
                    <a:pt x="1939118" y="2975766"/>
                    <a:pt x="1210014" y="2855025"/>
                    <a:pt x="884218" y="2493225"/>
                  </a:cubicBezTo>
                  <a:cubicBezTo>
                    <a:pt x="564175" y="2517006"/>
                    <a:pt x="263662" y="2391043"/>
                    <a:pt x="173584" y="2195288"/>
                  </a:cubicBezTo>
                  <a:cubicBezTo>
                    <a:pt x="108334" y="2053659"/>
                    <a:pt x="166014" y="1900810"/>
                    <a:pt x="325430" y="1793124"/>
                  </a:cubicBezTo>
                  <a:cubicBezTo>
                    <a:pt x="99250" y="1708654"/>
                    <a:pt x="-26708" y="1546560"/>
                    <a:pt x="4782" y="1380515"/>
                  </a:cubicBezTo>
                  <a:cubicBezTo>
                    <a:pt x="41721" y="1186101"/>
                    <a:pt x="284857" y="1033816"/>
                    <a:pt x="590366" y="1013775"/>
                  </a:cubicBezTo>
                  <a:lnTo>
                    <a:pt x="595967" y="1004107"/>
                  </a:lnTo>
                  <a:lnTo>
                    <a:pt x="595968" y="1004107"/>
                  </a:lnTo>
                  <a:cubicBezTo>
                    <a:pt x="554940" y="812657"/>
                    <a:pt x="650620" y="619584"/>
                    <a:pt x="856816" y="477461"/>
                  </a:cubicBezTo>
                  <a:cubicBezTo>
                    <a:pt x="1182612" y="252985"/>
                    <a:pt x="1710819" y="202953"/>
                    <a:pt x="2125784" y="357143"/>
                  </a:cubicBezTo>
                  <a:lnTo>
                    <a:pt x="2126028" y="356921"/>
                  </a:lnTo>
                  <a:lnTo>
                    <a:pt x="2125027" y="356437"/>
                  </a:lnTo>
                  <a:lnTo>
                    <a:pt x="2126071" y="356881"/>
                  </a:lnTo>
                  <a:lnTo>
                    <a:pt x="2237693" y="254927"/>
                  </a:lnTo>
                  <a:cubicBezTo>
                    <a:pt x="2535380" y="43286"/>
                    <a:pt x="3068465" y="21682"/>
                    <a:pt x="3405198" y="232238"/>
                  </a:cubicBezTo>
                  <a:lnTo>
                    <a:pt x="3410904" y="226764"/>
                  </a:lnTo>
                  <a:lnTo>
                    <a:pt x="3493782" y="147252"/>
                  </a:lnTo>
                  <a:cubicBezTo>
                    <a:pt x="3597220" y="70281"/>
                    <a:pt x="3742386" y="18666"/>
                    <a:pt x="3903732" y="4164"/>
                  </a:cubicBezTo>
                  <a:cubicBezTo>
                    <a:pt x="3933329" y="1500"/>
                    <a:pt x="3962922" y="131"/>
                    <a:pt x="3992332" y="9"/>
                  </a:cubicBezTo>
                  <a:close/>
                </a:path>
              </a:pathLst>
            </a:custGeom>
            <a:solidFill>
              <a:schemeClr val="bg1">
                <a:lumMod val="9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1803420" y="3580536"/>
              <a:ext cx="1005404" cy="584775"/>
            </a:xfrm>
            <a:prstGeom prst="rect">
              <a:avLst/>
            </a:prstGeom>
          </p:spPr>
          <p:txBody>
            <a:bodyPr wrap="none">
              <a:spAutoFit/>
            </a:bodyPr>
            <a:lstStyle/>
            <a:p>
              <a:pPr algn="ctr"/>
              <a:r>
                <a:rPr lang="zh-CN" altLang="en-US" sz="1600" dirty="0" smtClean="0">
                  <a:solidFill>
                    <a:schemeClr val="tx1">
                      <a:lumMod val="75000"/>
                      <a:lumOff val="25000"/>
                    </a:schemeClr>
                  </a:solidFill>
                </a:rPr>
                <a:t>可用区域</a:t>
              </a:r>
              <a:endParaRPr lang="en-US" altLang="zh-CN" sz="1600" dirty="0" smtClean="0">
                <a:solidFill>
                  <a:schemeClr val="tx1">
                    <a:lumMod val="75000"/>
                    <a:lumOff val="25000"/>
                  </a:schemeClr>
                </a:solidFill>
              </a:endParaRPr>
            </a:p>
            <a:p>
              <a:pPr algn="ctr"/>
              <a:r>
                <a:rPr lang="en-US" altLang="zh-CN" sz="1600" dirty="0" smtClean="0">
                  <a:solidFill>
                    <a:schemeClr val="tx1">
                      <a:lumMod val="75000"/>
                      <a:lumOff val="25000"/>
                    </a:schemeClr>
                  </a:solidFill>
                </a:rPr>
                <a:t>B1</a:t>
              </a:r>
              <a:endParaRPr lang="zh-CN" altLang="en-US" sz="1600" dirty="0">
                <a:solidFill>
                  <a:schemeClr val="tx1">
                    <a:lumMod val="75000"/>
                    <a:lumOff val="25000"/>
                  </a:schemeClr>
                </a:solidFill>
              </a:endParaRPr>
            </a:p>
          </p:txBody>
        </p:sp>
      </p:grpSp>
      <p:grpSp>
        <p:nvGrpSpPr>
          <p:cNvPr id="34" name="组合 33"/>
          <p:cNvGrpSpPr/>
          <p:nvPr/>
        </p:nvGrpSpPr>
        <p:grpSpPr>
          <a:xfrm>
            <a:off x="5744828" y="4086403"/>
            <a:ext cx="1063931" cy="750729"/>
            <a:chOff x="1799294" y="3533897"/>
            <a:chExt cx="1063931" cy="750729"/>
          </a:xfrm>
        </p:grpSpPr>
        <p:sp>
          <p:nvSpPr>
            <p:cNvPr id="35" name="任意多边形 34"/>
            <p:cNvSpPr/>
            <p:nvPr/>
          </p:nvSpPr>
          <p:spPr>
            <a:xfrm rot="278285">
              <a:off x="1799294" y="3533897"/>
              <a:ext cx="1057898" cy="750729"/>
            </a:xfrm>
            <a:custGeom>
              <a:avLst/>
              <a:gdLst>
                <a:gd name="connsiteX0" fmla="*/ 3992332 w 6548708"/>
                <a:gd name="connsiteY0" fmla="*/ 9 h 3049886"/>
                <a:gd name="connsiteX1" fmla="*/ 4414667 w 6548708"/>
                <a:gd name="connsiteY1" fmla="*/ 94639 h 3049886"/>
                <a:gd name="connsiteX2" fmla="*/ 4514364 w 6548708"/>
                <a:gd name="connsiteY2" fmla="*/ 160103 h 3049886"/>
                <a:gd name="connsiteX3" fmla="*/ 4520049 w 6548708"/>
                <a:gd name="connsiteY3" fmla="*/ 155178 h 3049886"/>
                <a:gd name="connsiteX4" fmla="*/ 4514863 w 6548708"/>
                <a:gd name="connsiteY4" fmla="*/ 160431 h 3049886"/>
                <a:gd name="connsiteX5" fmla="*/ 4522018 w 6548708"/>
                <a:gd name="connsiteY5" fmla="*/ 165129 h 3049886"/>
                <a:gd name="connsiteX6" fmla="*/ 5374355 w 6548708"/>
                <a:gd name="connsiteY6" fmla="*/ 38742 h 3049886"/>
                <a:gd name="connsiteX7" fmla="*/ 5806579 w 6548708"/>
                <a:gd name="connsiteY7" fmla="*/ 383535 h 3049886"/>
                <a:gd name="connsiteX8" fmla="*/ 5808918 w 6548708"/>
                <a:gd name="connsiteY8" fmla="*/ 384042 h 3049886"/>
                <a:gd name="connsiteX9" fmla="*/ 5902046 w 6548708"/>
                <a:gd name="connsiteY9" fmla="*/ 404206 h 3049886"/>
                <a:gd name="connsiteX10" fmla="*/ 6361280 w 6548708"/>
                <a:gd name="connsiteY10" fmla="*/ 718167 h 3049886"/>
                <a:gd name="connsiteX11" fmla="*/ 6336451 w 6548708"/>
                <a:gd name="connsiteY11" fmla="*/ 1081026 h 3049886"/>
                <a:gd name="connsiteX12" fmla="*/ 6517819 w 6548708"/>
                <a:gd name="connsiteY12" fmla="*/ 1635828 h 3049886"/>
                <a:gd name="connsiteX13" fmla="*/ 5668207 w 6548708"/>
                <a:gd name="connsiteY13" fmla="*/ 2121474 h 3049886"/>
                <a:gd name="connsiteX14" fmla="*/ 5364060 w 6548708"/>
                <a:gd name="connsiteY14" fmla="*/ 2537612 h 3049886"/>
                <a:gd name="connsiteX15" fmla="*/ 4328539 w 6548708"/>
                <a:gd name="connsiteY15" fmla="*/ 2587997 h 3049886"/>
                <a:gd name="connsiteX16" fmla="*/ 3588534 w 6548708"/>
                <a:gd name="connsiteY16" fmla="*/ 3031938 h 3049886"/>
                <a:gd name="connsiteX17" fmla="*/ 2500480 w 6548708"/>
                <a:gd name="connsiteY17" fmla="*/ 2760958 h 3049886"/>
                <a:gd name="connsiteX18" fmla="*/ 884218 w 6548708"/>
                <a:gd name="connsiteY18" fmla="*/ 2493225 h 3049886"/>
                <a:gd name="connsiteX19" fmla="*/ 173584 w 6548708"/>
                <a:gd name="connsiteY19" fmla="*/ 2195288 h 3049886"/>
                <a:gd name="connsiteX20" fmla="*/ 325430 w 6548708"/>
                <a:gd name="connsiteY20" fmla="*/ 1793124 h 3049886"/>
                <a:gd name="connsiteX21" fmla="*/ 4782 w 6548708"/>
                <a:gd name="connsiteY21" fmla="*/ 1380515 h 3049886"/>
                <a:gd name="connsiteX22" fmla="*/ 590366 w 6548708"/>
                <a:gd name="connsiteY22" fmla="*/ 1013775 h 3049886"/>
                <a:gd name="connsiteX23" fmla="*/ 595967 w 6548708"/>
                <a:gd name="connsiteY23" fmla="*/ 1004107 h 3049886"/>
                <a:gd name="connsiteX24" fmla="*/ 595968 w 6548708"/>
                <a:gd name="connsiteY24" fmla="*/ 1004107 h 3049886"/>
                <a:gd name="connsiteX25" fmla="*/ 856816 w 6548708"/>
                <a:gd name="connsiteY25" fmla="*/ 477461 h 3049886"/>
                <a:gd name="connsiteX26" fmla="*/ 2125784 w 6548708"/>
                <a:gd name="connsiteY26" fmla="*/ 357143 h 3049886"/>
                <a:gd name="connsiteX27" fmla="*/ 2126028 w 6548708"/>
                <a:gd name="connsiteY27" fmla="*/ 356921 h 3049886"/>
                <a:gd name="connsiteX28" fmla="*/ 2125027 w 6548708"/>
                <a:gd name="connsiteY28" fmla="*/ 356437 h 3049886"/>
                <a:gd name="connsiteX29" fmla="*/ 2126071 w 6548708"/>
                <a:gd name="connsiteY29" fmla="*/ 356881 h 3049886"/>
                <a:gd name="connsiteX30" fmla="*/ 2237693 w 6548708"/>
                <a:gd name="connsiteY30" fmla="*/ 254927 h 3049886"/>
                <a:gd name="connsiteX31" fmla="*/ 3405198 w 6548708"/>
                <a:gd name="connsiteY31" fmla="*/ 232238 h 3049886"/>
                <a:gd name="connsiteX32" fmla="*/ 3410904 w 6548708"/>
                <a:gd name="connsiteY32" fmla="*/ 226764 h 3049886"/>
                <a:gd name="connsiteX33" fmla="*/ 3493782 w 6548708"/>
                <a:gd name="connsiteY33" fmla="*/ 147252 h 3049886"/>
                <a:gd name="connsiteX34" fmla="*/ 3903732 w 6548708"/>
                <a:gd name="connsiteY34" fmla="*/ 4164 h 3049886"/>
                <a:gd name="connsiteX35" fmla="*/ 3992332 w 6548708"/>
                <a:gd name="connsiteY35" fmla="*/ 9 h 304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48708" h="3049886">
                  <a:moveTo>
                    <a:pt x="3992332" y="9"/>
                  </a:moveTo>
                  <a:cubicBezTo>
                    <a:pt x="4146732" y="-627"/>
                    <a:pt x="4296097" y="33144"/>
                    <a:pt x="4414667" y="94639"/>
                  </a:cubicBezTo>
                  <a:lnTo>
                    <a:pt x="4514364" y="160103"/>
                  </a:lnTo>
                  <a:lnTo>
                    <a:pt x="4520049" y="155178"/>
                  </a:lnTo>
                  <a:lnTo>
                    <a:pt x="4514863" y="160431"/>
                  </a:lnTo>
                  <a:lnTo>
                    <a:pt x="4522018" y="165129"/>
                  </a:lnTo>
                  <a:cubicBezTo>
                    <a:pt x="4731241" y="8892"/>
                    <a:pt x="5077324" y="-42411"/>
                    <a:pt x="5374355" y="38742"/>
                  </a:cubicBezTo>
                  <a:cubicBezTo>
                    <a:pt x="5600686" y="100559"/>
                    <a:pt x="5762978" y="229980"/>
                    <a:pt x="5806579" y="383535"/>
                  </a:cubicBezTo>
                  <a:lnTo>
                    <a:pt x="5808918" y="384042"/>
                  </a:lnTo>
                  <a:lnTo>
                    <a:pt x="5902046" y="404206"/>
                  </a:lnTo>
                  <a:cubicBezTo>
                    <a:pt x="6118333" y="460838"/>
                    <a:pt x="6287098" y="574915"/>
                    <a:pt x="6361280" y="718167"/>
                  </a:cubicBezTo>
                  <a:cubicBezTo>
                    <a:pt x="6422896" y="837003"/>
                    <a:pt x="6414116" y="966071"/>
                    <a:pt x="6336451" y="1081026"/>
                  </a:cubicBezTo>
                  <a:cubicBezTo>
                    <a:pt x="6527357" y="1238674"/>
                    <a:pt x="6594121" y="1443038"/>
                    <a:pt x="6517819" y="1635828"/>
                  </a:cubicBezTo>
                  <a:cubicBezTo>
                    <a:pt x="6416386" y="1892130"/>
                    <a:pt x="6080599" y="2084074"/>
                    <a:pt x="5668207" y="2121474"/>
                  </a:cubicBezTo>
                  <a:cubicBezTo>
                    <a:pt x="5666239" y="2281451"/>
                    <a:pt x="5555268" y="2433172"/>
                    <a:pt x="5364060" y="2537612"/>
                  </a:cubicBezTo>
                  <a:cubicBezTo>
                    <a:pt x="5073539" y="2696318"/>
                    <a:pt x="4653880" y="2716712"/>
                    <a:pt x="4328539" y="2587997"/>
                  </a:cubicBezTo>
                  <a:cubicBezTo>
                    <a:pt x="4223321" y="2809085"/>
                    <a:pt x="3941580" y="2978095"/>
                    <a:pt x="3588534" y="3031938"/>
                  </a:cubicBezTo>
                  <a:cubicBezTo>
                    <a:pt x="3172509" y="3095378"/>
                    <a:pt x="2738317" y="2987268"/>
                    <a:pt x="2500480" y="2760958"/>
                  </a:cubicBezTo>
                  <a:cubicBezTo>
                    <a:pt x="1939118" y="2975766"/>
                    <a:pt x="1210014" y="2855025"/>
                    <a:pt x="884218" y="2493225"/>
                  </a:cubicBezTo>
                  <a:cubicBezTo>
                    <a:pt x="564175" y="2517006"/>
                    <a:pt x="263662" y="2391043"/>
                    <a:pt x="173584" y="2195288"/>
                  </a:cubicBezTo>
                  <a:cubicBezTo>
                    <a:pt x="108334" y="2053659"/>
                    <a:pt x="166014" y="1900810"/>
                    <a:pt x="325430" y="1793124"/>
                  </a:cubicBezTo>
                  <a:cubicBezTo>
                    <a:pt x="99250" y="1708654"/>
                    <a:pt x="-26708" y="1546560"/>
                    <a:pt x="4782" y="1380515"/>
                  </a:cubicBezTo>
                  <a:cubicBezTo>
                    <a:pt x="41721" y="1186101"/>
                    <a:pt x="284857" y="1033816"/>
                    <a:pt x="590366" y="1013775"/>
                  </a:cubicBezTo>
                  <a:lnTo>
                    <a:pt x="595967" y="1004107"/>
                  </a:lnTo>
                  <a:lnTo>
                    <a:pt x="595968" y="1004107"/>
                  </a:lnTo>
                  <a:cubicBezTo>
                    <a:pt x="554940" y="812657"/>
                    <a:pt x="650620" y="619584"/>
                    <a:pt x="856816" y="477461"/>
                  </a:cubicBezTo>
                  <a:cubicBezTo>
                    <a:pt x="1182612" y="252985"/>
                    <a:pt x="1710819" y="202953"/>
                    <a:pt x="2125784" y="357143"/>
                  </a:cubicBezTo>
                  <a:lnTo>
                    <a:pt x="2126028" y="356921"/>
                  </a:lnTo>
                  <a:lnTo>
                    <a:pt x="2125027" y="356437"/>
                  </a:lnTo>
                  <a:lnTo>
                    <a:pt x="2126071" y="356881"/>
                  </a:lnTo>
                  <a:lnTo>
                    <a:pt x="2237693" y="254927"/>
                  </a:lnTo>
                  <a:cubicBezTo>
                    <a:pt x="2535380" y="43286"/>
                    <a:pt x="3068465" y="21682"/>
                    <a:pt x="3405198" y="232238"/>
                  </a:cubicBezTo>
                  <a:lnTo>
                    <a:pt x="3410904" y="226764"/>
                  </a:lnTo>
                  <a:lnTo>
                    <a:pt x="3493782" y="147252"/>
                  </a:lnTo>
                  <a:cubicBezTo>
                    <a:pt x="3597220" y="70281"/>
                    <a:pt x="3742386" y="18666"/>
                    <a:pt x="3903732" y="4164"/>
                  </a:cubicBezTo>
                  <a:cubicBezTo>
                    <a:pt x="3933329" y="1500"/>
                    <a:pt x="3962922" y="131"/>
                    <a:pt x="3992332" y="9"/>
                  </a:cubicBezTo>
                  <a:close/>
                </a:path>
              </a:pathLst>
            </a:custGeom>
            <a:solidFill>
              <a:schemeClr val="bg1">
                <a:lumMod val="9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a:off x="1857821" y="3616874"/>
              <a:ext cx="1005404" cy="584775"/>
            </a:xfrm>
            <a:prstGeom prst="rect">
              <a:avLst/>
            </a:prstGeom>
          </p:spPr>
          <p:txBody>
            <a:bodyPr wrap="none">
              <a:spAutoFit/>
            </a:bodyPr>
            <a:lstStyle/>
            <a:p>
              <a:pPr algn="ctr"/>
              <a:r>
                <a:rPr lang="zh-CN" altLang="en-US" sz="1600" dirty="0" smtClean="0">
                  <a:solidFill>
                    <a:schemeClr val="tx1">
                      <a:lumMod val="75000"/>
                      <a:lumOff val="25000"/>
                    </a:schemeClr>
                  </a:solidFill>
                </a:rPr>
                <a:t>可用区域</a:t>
              </a:r>
              <a:endParaRPr lang="en-US" altLang="zh-CN" sz="1600" dirty="0" smtClean="0">
                <a:solidFill>
                  <a:schemeClr val="tx1">
                    <a:lumMod val="75000"/>
                    <a:lumOff val="25000"/>
                  </a:schemeClr>
                </a:solidFill>
              </a:endParaRPr>
            </a:p>
            <a:p>
              <a:pPr algn="ctr"/>
              <a:r>
                <a:rPr lang="en-US" altLang="zh-CN" sz="1600" dirty="0" smtClean="0">
                  <a:solidFill>
                    <a:schemeClr val="tx1">
                      <a:lumMod val="75000"/>
                      <a:lumOff val="25000"/>
                    </a:schemeClr>
                  </a:solidFill>
                </a:rPr>
                <a:t>B2</a:t>
              </a:r>
              <a:endParaRPr lang="zh-CN" altLang="en-US" sz="1600" dirty="0">
                <a:solidFill>
                  <a:schemeClr val="tx1">
                    <a:lumMod val="75000"/>
                    <a:lumOff val="25000"/>
                  </a:schemeClr>
                </a:solidFill>
              </a:endParaRPr>
            </a:p>
          </p:txBody>
        </p:sp>
      </p:grpSp>
      <p:grpSp>
        <p:nvGrpSpPr>
          <p:cNvPr id="37" name="组合 36"/>
          <p:cNvGrpSpPr/>
          <p:nvPr/>
        </p:nvGrpSpPr>
        <p:grpSpPr>
          <a:xfrm>
            <a:off x="6638399" y="3438994"/>
            <a:ext cx="1063931" cy="750729"/>
            <a:chOff x="1973129" y="3577143"/>
            <a:chExt cx="1063931" cy="750729"/>
          </a:xfrm>
        </p:grpSpPr>
        <p:sp>
          <p:nvSpPr>
            <p:cNvPr id="38" name="任意多边形 37"/>
            <p:cNvSpPr/>
            <p:nvPr/>
          </p:nvSpPr>
          <p:spPr>
            <a:xfrm rot="278285">
              <a:off x="1973129" y="3577143"/>
              <a:ext cx="1057898" cy="750729"/>
            </a:xfrm>
            <a:custGeom>
              <a:avLst/>
              <a:gdLst>
                <a:gd name="connsiteX0" fmla="*/ 3992332 w 6548708"/>
                <a:gd name="connsiteY0" fmla="*/ 9 h 3049886"/>
                <a:gd name="connsiteX1" fmla="*/ 4414667 w 6548708"/>
                <a:gd name="connsiteY1" fmla="*/ 94639 h 3049886"/>
                <a:gd name="connsiteX2" fmla="*/ 4514364 w 6548708"/>
                <a:gd name="connsiteY2" fmla="*/ 160103 h 3049886"/>
                <a:gd name="connsiteX3" fmla="*/ 4520049 w 6548708"/>
                <a:gd name="connsiteY3" fmla="*/ 155178 h 3049886"/>
                <a:gd name="connsiteX4" fmla="*/ 4514863 w 6548708"/>
                <a:gd name="connsiteY4" fmla="*/ 160431 h 3049886"/>
                <a:gd name="connsiteX5" fmla="*/ 4522018 w 6548708"/>
                <a:gd name="connsiteY5" fmla="*/ 165129 h 3049886"/>
                <a:gd name="connsiteX6" fmla="*/ 5374355 w 6548708"/>
                <a:gd name="connsiteY6" fmla="*/ 38742 h 3049886"/>
                <a:gd name="connsiteX7" fmla="*/ 5806579 w 6548708"/>
                <a:gd name="connsiteY7" fmla="*/ 383535 h 3049886"/>
                <a:gd name="connsiteX8" fmla="*/ 5808918 w 6548708"/>
                <a:gd name="connsiteY8" fmla="*/ 384042 h 3049886"/>
                <a:gd name="connsiteX9" fmla="*/ 5902046 w 6548708"/>
                <a:gd name="connsiteY9" fmla="*/ 404206 h 3049886"/>
                <a:gd name="connsiteX10" fmla="*/ 6361280 w 6548708"/>
                <a:gd name="connsiteY10" fmla="*/ 718167 h 3049886"/>
                <a:gd name="connsiteX11" fmla="*/ 6336451 w 6548708"/>
                <a:gd name="connsiteY11" fmla="*/ 1081026 h 3049886"/>
                <a:gd name="connsiteX12" fmla="*/ 6517819 w 6548708"/>
                <a:gd name="connsiteY12" fmla="*/ 1635828 h 3049886"/>
                <a:gd name="connsiteX13" fmla="*/ 5668207 w 6548708"/>
                <a:gd name="connsiteY13" fmla="*/ 2121474 h 3049886"/>
                <a:gd name="connsiteX14" fmla="*/ 5364060 w 6548708"/>
                <a:gd name="connsiteY14" fmla="*/ 2537612 h 3049886"/>
                <a:gd name="connsiteX15" fmla="*/ 4328539 w 6548708"/>
                <a:gd name="connsiteY15" fmla="*/ 2587997 h 3049886"/>
                <a:gd name="connsiteX16" fmla="*/ 3588534 w 6548708"/>
                <a:gd name="connsiteY16" fmla="*/ 3031938 h 3049886"/>
                <a:gd name="connsiteX17" fmla="*/ 2500480 w 6548708"/>
                <a:gd name="connsiteY17" fmla="*/ 2760958 h 3049886"/>
                <a:gd name="connsiteX18" fmla="*/ 884218 w 6548708"/>
                <a:gd name="connsiteY18" fmla="*/ 2493225 h 3049886"/>
                <a:gd name="connsiteX19" fmla="*/ 173584 w 6548708"/>
                <a:gd name="connsiteY19" fmla="*/ 2195288 h 3049886"/>
                <a:gd name="connsiteX20" fmla="*/ 325430 w 6548708"/>
                <a:gd name="connsiteY20" fmla="*/ 1793124 h 3049886"/>
                <a:gd name="connsiteX21" fmla="*/ 4782 w 6548708"/>
                <a:gd name="connsiteY21" fmla="*/ 1380515 h 3049886"/>
                <a:gd name="connsiteX22" fmla="*/ 590366 w 6548708"/>
                <a:gd name="connsiteY22" fmla="*/ 1013775 h 3049886"/>
                <a:gd name="connsiteX23" fmla="*/ 595967 w 6548708"/>
                <a:gd name="connsiteY23" fmla="*/ 1004107 h 3049886"/>
                <a:gd name="connsiteX24" fmla="*/ 595968 w 6548708"/>
                <a:gd name="connsiteY24" fmla="*/ 1004107 h 3049886"/>
                <a:gd name="connsiteX25" fmla="*/ 856816 w 6548708"/>
                <a:gd name="connsiteY25" fmla="*/ 477461 h 3049886"/>
                <a:gd name="connsiteX26" fmla="*/ 2125784 w 6548708"/>
                <a:gd name="connsiteY26" fmla="*/ 357143 h 3049886"/>
                <a:gd name="connsiteX27" fmla="*/ 2126028 w 6548708"/>
                <a:gd name="connsiteY27" fmla="*/ 356921 h 3049886"/>
                <a:gd name="connsiteX28" fmla="*/ 2125027 w 6548708"/>
                <a:gd name="connsiteY28" fmla="*/ 356437 h 3049886"/>
                <a:gd name="connsiteX29" fmla="*/ 2126071 w 6548708"/>
                <a:gd name="connsiteY29" fmla="*/ 356881 h 3049886"/>
                <a:gd name="connsiteX30" fmla="*/ 2237693 w 6548708"/>
                <a:gd name="connsiteY30" fmla="*/ 254927 h 3049886"/>
                <a:gd name="connsiteX31" fmla="*/ 3405198 w 6548708"/>
                <a:gd name="connsiteY31" fmla="*/ 232238 h 3049886"/>
                <a:gd name="connsiteX32" fmla="*/ 3410904 w 6548708"/>
                <a:gd name="connsiteY32" fmla="*/ 226764 h 3049886"/>
                <a:gd name="connsiteX33" fmla="*/ 3493782 w 6548708"/>
                <a:gd name="connsiteY33" fmla="*/ 147252 h 3049886"/>
                <a:gd name="connsiteX34" fmla="*/ 3903732 w 6548708"/>
                <a:gd name="connsiteY34" fmla="*/ 4164 h 3049886"/>
                <a:gd name="connsiteX35" fmla="*/ 3992332 w 6548708"/>
                <a:gd name="connsiteY35" fmla="*/ 9 h 304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48708" h="3049886">
                  <a:moveTo>
                    <a:pt x="3992332" y="9"/>
                  </a:moveTo>
                  <a:cubicBezTo>
                    <a:pt x="4146732" y="-627"/>
                    <a:pt x="4296097" y="33144"/>
                    <a:pt x="4414667" y="94639"/>
                  </a:cubicBezTo>
                  <a:lnTo>
                    <a:pt x="4514364" y="160103"/>
                  </a:lnTo>
                  <a:lnTo>
                    <a:pt x="4520049" y="155178"/>
                  </a:lnTo>
                  <a:lnTo>
                    <a:pt x="4514863" y="160431"/>
                  </a:lnTo>
                  <a:lnTo>
                    <a:pt x="4522018" y="165129"/>
                  </a:lnTo>
                  <a:cubicBezTo>
                    <a:pt x="4731241" y="8892"/>
                    <a:pt x="5077324" y="-42411"/>
                    <a:pt x="5374355" y="38742"/>
                  </a:cubicBezTo>
                  <a:cubicBezTo>
                    <a:pt x="5600686" y="100559"/>
                    <a:pt x="5762978" y="229980"/>
                    <a:pt x="5806579" y="383535"/>
                  </a:cubicBezTo>
                  <a:lnTo>
                    <a:pt x="5808918" y="384042"/>
                  </a:lnTo>
                  <a:lnTo>
                    <a:pt x="5902046" y="404206"/>
                  </a:lnTo>
                  <a:cubicBezTo>
                    <a:pt x="6118333" y="460838"/>
                    <a:pt x="6287098" y="574915"/>
                    <a:pt x="6361280" y="718167"/>
                  </a:cubicBezTo>
                  <a:cubicBezTo>
                    <a:pt x="6422896" y="837003"/>
                    <a:pt x="6414116" y="966071"/>
                    <a:pt x="6336451" y="1081026"/>
                  </a:cubicBezTo>
                  <a:cubicBezTo>
                    <a:pt x="6527357" y="1238674"/>
                    <a:pt x="6594121" y="1443038"/>
                    <a:pt x="6517819" y="1635828"/>
                  </a:cubicBezTo>
                  <a:cubicBezTo>
                    <a:pt x="6416386" y="1892130"/>
                    <a:pt x="6080599" y="2084074"/>
                    <a:pt x="5668207" y="2121474"/>
                  </a:cubicBezTo>
                  <a:cubicBezTo>
                    <a:pt x="5666239" y="2281451"/>
                    <a:pt x="5555268" y="2433172"/>
                    <a:pt x="5364060" y="2537612"/>
                  </a:cubicBezTo>
                  <a:cubicBezTo>
                    <a:pt x="5073539" y="2696318"/>
                    <a:pt x="4653880" y="2716712"/>
                    <a:pt x="4328539" y="2587997"/>
                  </a:cubicBezTo>
                  <a:cubicBezTo>
                    <a:pt x="4223321" y="2809085"/>
                    <a:pt x="3941580" y="2978095"/>
                    <a:pt x="3588534" y="3031938"/>
                  </a:cubicBezTo>
                  <a:cubicBezTo>
                    <a:pt x="3172509" y="3095378"/>
                    <a:pt x="2738317" y="2987268"/>
                    <a:pt x="2500480" y="2760958"/>
                  </a:cubicBezTo>
                  <a:cubicBezTo>
                    <a:pt x="1939118" y="2975766"/>
                    <a:pt x="1210014" y="2855025"/>
                    <a:pt x="884218" y="2493225"/>
                  </a:cubicBezTo>
                  <a:cubicBezTo>
                    <a:pt x="564175" y="2517006"/>
                    <a:pt x="263662" y="2391043"/>
                    <a:pt x="173584" y="2195288"/>
                  </a:cubicBezTo>
                  <a:cubicBezTo>
                    <a:pt x="108334" y="2053659"/>
                    <a:pt x="166014" y="1900810"/>
                    <a:pt x="325430" y="1793124"/>
                  </a:cubicBezTo>
                  <a:cubicBezTo>
                    <a:pt x="99250" y="1708654"/>
                    <a:pt x="-26708" y="1546560"/>
                    <a:pt x="4782" y="1380515"/>
                  </a:cubicBezTo>
                  <a:cubicBezTo>
                    <a:pt x="41721" y="1186101"/>
                    <a:pt x="284857" y="1033816"/>
                    <a:pt x="590366" y="1013775"/>
                  </a:cubicBezTo>
                  <a:lnTo>
                    <a:pt x="595967" y="1004107"/>
                  </a:lnTo>
                  <a:lnTo>
                    <a:pt x="595968" y="1004107"/>
                  </a:lnTo>
                  <a:cubicBezTo>
                    <a:pt x="554940" y="812657"/>
                    <a:pt x="650620" y="619584"/>
                    <a:pt x="856816" y="477461"/>
                  </a:cubicBezTo>
                  <a:cubicBezTo>
                    <a:pt x="1182612" y="252985"/>
                    <a:pt x="1710819" y="202953"/>
                    <a:pt x="2125784" y="357143"/>
                  </a:cubicBezTo>
                  <a:lnTo>
                    <a:pt x="2126028" y="356921"/>
                  </a:lnTo>
                  <a:lnTo>
                    <a:pt x="2125027" y="356437"/>
                  </a:lnTo>
                  <a:lnTo>
                    <a:pt x="2126071" y="356881"/>
                  </a:lnTo>
                  <a:lnTo>
                    <a:pt x="2237693" y="254927"/>
                  </a:lnTo>
                  <a:cubicBezTo>
                    <a:pt x="2535380" y="43286"/>
                    <a:pt x="3068465" y="21682"/>
                    <a:pt x="3405198" y="232238"/>
                  </a:cubicBezTo>
                  <a:lnTo>
                    <a:pt x="3410904" y="226764"/>
                  </a:lnTo>
                  <a:lnTo>
                    <a:pt x="3493782" y="147252"/>
                  </a:lnTo>
                  <a:cubicBezTo>
                    <a:pt x="3597220" y="70281"/>
                    <a:pt x="3742386" y="18666"/>
                    <a:pt x="3903732" y="4164"/>
                  </a:cubicBezTo>
                  <a:cubicBezTo>
                    <a:pt x="3933329" y="1500"/>
                    <a:pt x="3962922" y="131"/>
                    <a:pt x="3992332" y="9"/>
                  </a:cubicBezTo>
                  <a:close/>
                </a:path>
              </a:pathLst>
            </a:custGeom>
            <a:solidFill>
              <a:schemeClr val="bg1">
                <a:lumMod val="9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a:off x="2031656" y="3660120"/>
              <a:ext cx="1005404" cy="584775"/>
            </a:xfrm>
            <a:prstGeom prst="rect">
              <a:avLst/>
            </a:prstGeom>
          </p:spPr>
          <p:txBody>
            <a:bodyPr wrap="none">
              <a:spAutoFit/>
            </a:bodyPr>
            <a:lstStyle/>
            <a:p>
              <a:pPr algn="ctr"/>
              <a:r>
                <a:rPr lang="zh-CN" altLang="en-US" sz="1600" dirty="0" smtClean="0">
                  <a:solidFill>
                    <a:schemeClr val="tx1">
                      <a:lumMod val="75000"/>
                      <a:lumOff val="25000"/>
                    </a:schemeClr>
                  </a:solidFill>
                </a:rPr>
                <a:t>可用区域</a:t>
              </a:r>
              <a:endParaRPr lang="en-US" altLang="zh-CN" sz="1600" dirty="0" smtClean="0">
                <a:solidFill>
                  <a:schemeClr val="tx1">
                    <a:lumMod val="75000"/>
                    <a:lumOff val="25000"/>
                  </a:schemeClr>
                </a:solidFill>
              </a:endParaRPr>
            </a:p>
            <a:p>
              <a:pPr algn="ctr"/>
              <a:r>
                <a:rPr lang="en-US" altLang="zh-CN" sz="1600" dirty="0" smtClean="0">
                  <a:solidFill>
                    <a:schemeClr val="tx1">
                      <a:lumMod val="75000"/>
                      <a:lumOff val="25000"/>
                    </a:schemeClr>
                  </a:solidFill>
                </a:rPr>
                <a:t>B3</a:t>
              </a:r>
              <a:endParaRPr lang="zh-CN" altLang="en-US" sz="1600" dirty="0">
                <a:solidFill>
                  <a:schemeClr val="tx1">
                    <a:lumMod val="75000"/>
                    <a:lumOff val="25000"/>
                  </a:schemeClr>
                </a:solidFill>
              </a:endParaRPr>
            </a:p>
          </p:txBody>
        </p:sp>
      </p:grpSp>
      <p:sp>
        <p:nvSpPr>
          <p:cNvPr id="20" name="矩形 19"/>
          <p:cNvSpPr/>
          <p:nvPr/>
        </p:nvSpPr>
        <p:spPr>
          <a:xfrm>
            <a:off x="432348" y="1394244"/>
            <a:ext cx="8387726" cy="923330"/>
          </a:xfrm>
          <a:prstGeom prst="rect">
            <a:avLst/>
          </a:prstGeom>
        </p:spPr>
        <p:txBody>
          <a:bodyPr wrap="square">
            <a:spAutoFit/>
          </a:bodyPr>
          <a:lstStyle/>
          <a:p>
            <a:pPr>
              <a:lnSpc>
                <a:spcPct val="150000"/>
              </a:lnSpc>
            </a:pPr>
            <a:r>
              <a:rPr lang="en-US" altLang="zh-CN" dirty="0">
                <a:solidFill>
                  <a:schemeClr val="tx1">
                    <a:lumMod val="75000"/>
                    <a:lumOff val="25000"/>
                  </a:schemeClr>
                </a:solidFill>
              </a:rPr>
              <a:t>EC2</a:t>
            </a:r>
            <a:r>
              <a:rPr lang="zh-CN" altLang="en-US" dirty="0">
                <a:solidFill>
                  <a:schemeClr val="tx1">
                    <a:lumMod val="75000"/>
                    <a:lumOff val="25000"/>
                  </a:schemeClr>
                </a:solidFill>
              </a:rPr>
              <a:t>系统中包含多个地理区域，而每个地理区域中又包含多个可用</a:t>
            </a:r>
            <a:r>
              <a:rPr lang="zh-CN" altLang="en-US" dirty="0" smtClean="0">
                <a:solidFill>
                  <a:schemeClr val="tx1">
                    <a:lumMod val="75000"/>
                    <a:lumOff val="25000"/>
                  </a:schemeClr>
                </a:solidFill>
              </a:rPr>
              <a:t>区域。</a:t>
            </a:r>
            <a:r>
              <a:rPr lang="zh-CN" altLang="en-US" dirty="0">
                <a:solidFill>
                  <a:schemeClr val="tx1">
                    <a:lumMod val="75000"/>
                    <a:lumOff val="25000"/>
                  </a:schemeClr>
                </a:solidFill>
              </a:rPr>
              <a:t>为了确保系统的稳定性，用户最好将自己的多个实例分布在不同的可用区域和地理区域中。</a:t>
            </a:r>
          </a:p>
        </p:txBody>
      </p:sp>
      <p:sp>
        <p:nvSpPr>
          <p:cNvPr id="41" name="椭圆 40"/>
          <p:cNvSpPr/>
          <p:nvPr/>
        </p:nvSpPr>
        <p:spPr>
          <a:xfrm>
            <a:off x="305021" y="1602740"/>
            <a:ext cx="127327" cy="1273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21858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04049" y="2599752"/>
            <a:ext cx="1784152" cy="1881695"/>
          </a:xfrm>
          <a:prstGeom prst="rect">
            <a:avLst/>
          </a:prstGeom>
          <a:solidFill>
            <a:schemeClr val="accent6"/>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31</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295821" cy="461665"/>
          </a:xfrm>
          <a:prstGeom prst="rect">
            <a:avLst/>
          </a:prstGeom>
          <a:noFill/>
        </p:spPr>
        <p:txBody>
          <a:bodyPr wrap="none" rtlCol="0">
            <a:spAutoFit/>
          </a:bodyPr>
          <a:lstStyle/>
          <a:p>
            <a:r>
              <a:rPr lang="en-US" altLang="zh-CN" sz="2400" b="1" dirty="0">
                <a:solidFill>
                  <a:schemeClr val="accent6"/>
                </a:solidFill>
              </a:rPr>
              <a:t>EC2</a:t>
            </a:r>
            <a:r>
              <a:rPr lang="zh-CN" altLang="en-US" sz="2400" b="1" dirty="0">
                <a:solidFill>
                  <a:schemeClr val="accent6"/>
                </a:solidFill>
              </a:rPr>
              <a:t>的通信机制</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729092" y="3300909"/>
            <a:ext cx="1134065" cy="461665"/>
          </a:xfrm>
          <a:prstGeom prst="rect">
            <a:avLst/>
          </a:prstGeom>
        </p:spPr>
        <p:txBody>
          <a:bodyPr wrap="square">
            <a:spAutoFit/>
          </a:bodyPr>
          <a:lstStyle/>
          <a:p>
            <a:r>
              <a:rPr lang="en-US" altLang="zh-CN" sz="2400" b="1" dirty="0" smtClean="0">
                <a:solidFill>
                  <a:schemeClr val="bg1"/>
                </a:solidFill>
              </a:rPr>
              <a:t>IP</a:t>
            </a:r>
            <a:r>
              <a:rPr lang="zh-CN" altLang="en-US" sz="2400" b="1" dirty="0" smtClean="0">
                <a:solidFill>
                  <a:schemeClr val="bg1"/>
                </a:solidFill>
              </a:rPr>
              <a:t>地址</a:t>
            </a:r>
            <a:endParaRPr lang="zh-CN" altLang="en-US" sz="2400" b="1" dirty="0">
              <a:solidFill>
                <a:schemeClr val="bg1"/>
              </a:solidFill>
            </a:endParaRPr>
          </a:p>
        </p:txBody>
      </p:sp>
      <p:sp>
        <p:nvSpPr>
          <p:cNvPr id="8" name="矩形 7"/>
          <p:cNvSpPr/>
          <p:nvPr/>
        </p:nvSpPr>
        <p:spPr>
          <a:xfrm>
            <a:off x="6192788" y="2169830"/>
            <a:ext cx="2524855" cy="1338828"/>
          </a:xfrm>
          <a:prstGeom prst="rect">
            <a:avLst/>
          </a:prstGeom>
          <a:solidFill>
            <a:schemeClr val="bg1">
              <a:lumMod val="85000"/>
            </a:schemeClr>
          </a:solidFill>
        </p:spPr>
        <p:txBody>
          <a:bodyPr wrap="square">
            <a:spAutoFit/>
          </a:bodyPr>
          <a:lstStyle/>
          <a:p>
            <a:pPr>
              <a:lnSpc>
                <a:spcPct val="150000"/>
              </a:lnSpc>
            </a:pPr>
            <a:r>
              <a:rPr lang="en-US" altLang="zh-CN" dirty="0">
                <a:solidFill>
                  <a:schemeClr val="tx1">
                    <a:lumMod val="75000"/>
                    <a:lumOff val="25000"/>
                  </a:schemeClr>
                </a:solidFill>
              </a:rPr>
              <a:t>EC2</a:t>
            </a:r>
            <a:r>
              <a:rPr lang="zh-CN" altLang="en-US" dirty="0">
                <a:solidFill>
                  <a:schemeClr val="tx1">
                    <a:lumMod val="75000"/>
                    <a:lumOff val="25000"/>
                  </a:schemeClr>
                </a:solidFill>
              </a:rPr>
              <a:t>的</a:t>
            </a:r>
            <a:r>
              <a:rPr lang="zh-CN" altLang="en-US" b="1" dirty="0">
                <a:solidFill>
                  <a:schemeClr val="tx1">
                    <a:lumMod val="75000"/>
                    <a:lumOff val="25000"/>
                  </a:schemeClr>
                </a:solidFill>
              </a:rPr>
              <a:t>实例</a:t>
            </a:r>
            <a:r>
              <a:rPr lang="zh-CN" altLang="en-US" dirty="0">
                <a:solidFill>
                  <a:schemeClr val="tx1">
                    <a:lumMod val="75000"/>
                    <a:lumOff val="25000"/>
                  </a:schemeClr>
                </a:solidFill>
              </a:rPr>
              <a:t>一旦被</a:t>
            </a:r>
            <a:r>
              <a:rPr lang="zh-CN" altLang="en-US" b="1" dirty="0">
                <a:solidFill>
                  <a:schemeClr val="tx1">
                    <a:lumMod val="75000"/>
                    <a:lumOff val="25000"/>
                  </a:schemeClr>
                </a:solidFill>
              </a:rPr>
              <a:t>创建</a:t>
            </a:r>
            <a:r>
              <a:rPr lang="zh-CN" altLang="en-US" dirty="0">
                <a:solidFill>
                  <a:schemeClr val="tx1">
                    <a:lumMod val="75000"/>
                    <a:lumOff val="25000"/>
                  </a:schemeClr>
                </a:solidFill>
              </a:rPr>
              <a:t>就会动态地</a:t>
            </a:r>
            <a:r>
              <a:rPr lang="zh-CN" altLang="en-US" dirty="0" smtClean="0">
                <a:solidFill>
                  <a:schemeClr val="tx1">
                    <a:lumMod val="75000"/>
                    <a:lumOff val="25000"/>
                  </a:schemeClr>
                </a:solidFill>
              </a:rPr>
              <a:t>分配公共</a:t>
            </a:r>
            <a:r>
              <a:rPr lang="en-US" altLang="zh-CN" dirty="0">
                <a:solidFill>
                  <a:schemeClr val="tx1">
                    <a:lumMod val="75000"/>
                    <a:lumOff val="25000"/>
                  </a:schemeClr>
                </a:solidFill>
              </a:rPr>
              <a:t>IP</a:t>
            </a:r>
            <a:r>
              <a:rPr lang="zh-CN" altLang="en-US" dirty="0">
                <a:solidFill>
                  <a:schemeClr val="tx1">
                    <a:lumMod val="75000"/>
                    <a:lumOff val="25000"/>
                  </a:schemeClr>
                </a:solidFill>
              </a:rPr>
              <a:t>地址和私有</a:t>
            </a:r>
            <a:r>
              <a:rPr lang="en-US" altLang="zh-CN" dirty="0">
                <a:solidFill>
                  <a:schemeClr val="tx1">
                    <a:lumMod val="75000"/>
                    <a:lumOff val="25000"/>
                  </a:schemeClr>
                </a:solidFill>
              </a:rPr>
              <a:t>IP</a:t>
            </a:r>
            <a:r>
              <a:rPr lang="zh-CN" altLang="en-US" dirty="0" smtClean="0">
                <a:solidFill>
                  <a:schemeClr val="tx1">
                    <a:lumMod val="75000"/>
                    <a:lumOff val="25000"/>
                  </a:schemeClr>
                </a:solidFill>
              </a:rPr>
              <a:t>地址</a:t>
            </a:r>
            <a:endParaRPr lang="zh-CN" altLang="en-US" dirty="0"/>
          </a:p>
        </p:txBody>
      </p:sp>
      <p:grpSp>
        <p:nvGrpSpPr>
          <p:cNvPr id="18" name="组合 17"/>
          <p:cNvGrpSpPr/>
          <p:nvPr/>
        </p:nvGrpSpPr>
        <p:grpSpPr>
          <a:xfrm>
            <a:off x="2673371" y="1570440"/>
            <a:ext cx="3096016" cy="3940318"/>
            <a:chOff x="2644661" y="1570289"/>
            <a:chExt cx="3096016" cy="3940318"/>
          </a:xfrm>
        </p:grpSpPr>
        <p:sp>
          <p:nvSpPr>
            <p:cNvPr id="15" name="矩形 14"/>
            <p:cNvSpPr/>
            <p:nvPr/>
          </p:nvSpPr>
          <p:spPr>
            <a:xfrm>
              <a:off x="2644661" y="1570289"/>
              <a:ext cx="3096016" cy="902844"/>
            </a:xfrm>
            <a:prstGeom prst="rect">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644661" y="3089026"/>
              <a:ext cx="3096016" cy="902844"/>
            </a:xfrm>
            <a:prstGeom prst="rect">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644661" y="4607763"/>
              <a:ext cx="3096016" cy="902844"/>
            </a:xfrm>
            <a:prstGeom prst="rect">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905185" y="1690712"/>
              <a:ext cx="2549031" cy="646331"/>
            </a:xfrm>
            <a:prstGeom prst="rect">
              <a:avLst/>
            </a:prstGeom>
          </p:spPr>
          <p:txBody>
            <a:bodyPr wrap="none">
              <a:spAutoFit/>
            </a:bodyPr>
            <a:lstStyle/>
            <a:p>
              <a:pPr algn="ctr"/>
              <a:r>
                <a:rPr lang="zh-CN" altLang="en-US" dirty="0">
                  <a:solidFill>
                    <a:schemeClr val="bg1"/>
                  </a:solidFill>
                </a:rPr>
                <a:t>公共</a:t>
              </a:r>
              <a:r>
                <a:rPr lang="en-US" altLang="zh-CN" dirty="0">
                  <a:solidFill>
                    <a:schemeClr val="bg1"/>
                  </a:solidFill>
                </a:rPr>
                <a:t>IP</a:t>
              </a:r>
              <a:r>
                <a:rPr lang="zh-CN" altLang="en-US" dirty="0" smtClean="0">
                  <a:solidFill>
                    <a:schemeClr val="bg1"/>
                  </a:solidFill>
                </a:rPr>
                <a:t>地址</a:t>
              </a:r>
              <a:endParaRPr lang="en-US" altLang="zh-CN" dirty="0" smtClean="0">
                <a:solidFill>
                  <a:schemeClr val="bg1"/>
                </a:solidFill>
              </a:endParaRPr>
            </a:p>
            <a:p>
              <a:pPr algn="ctr"/>
              <a:r>
                <a:rPr lang="zh-CN" altLang="en-US" dirty="0" smtClean="0">
                  <a:solidFill>
                    <a:schemeClr val="bg1"/>
                  </a:solidFill>
                </a:rPr>
                <a:t>（</a:t>
              </a:r>
              <a:r>
                <a:rPr lang="en-US" altLang="zh-CN" dirty="0">
                  <a:solidFill>
                    <a:schemeClr val="bg1"/>
                  </a:solidFill>
                </a:rPr>
                <a:t>Public IP Address</a:t>
              </a:r>
              <a:r>
                <a:rPr lang="zh-CN" altLang="en-US" dirty="0">
                  <a:solidFill>
                    <a:schemeClr val="bg1"/>
                  </a:solidFill>
                </a:rPr>
                <a:t>）</a:t>
              </a:r>
            </a:p>
          </p:txBody>
        </p:sp>
        <p:sp>
          <p:nvSpPr>
            <p:cNvPr id="12" name="矩形 11"/>
            <p:cNvSpPr/>
            <p:nvPr/>
          </p:nvSpPr>
          <p:spPr>
            <a:xfrm>
              <a:off x="2905185" y="3217282"/>
              <a:ext cx="2632387" cy="646331"/>
            </a:xfrm>
            <a:prstGeom prst="rect">
              <a:avLst/>
            </a:prstGeom>
          </p:spPr>
          <p:txBody>
            <a:bodyPr wrap="none">
              <a:spAutoFit/>
            </a:bodyPr>
            <a:lstStyle/>
            <a:p>
              <a:pPr algn="ctr"/>
              <a:r>
                <a:rPr lang="zh-CN" altLang="en-US" dirty="0">
                  <a:solidFill>
                    <a:schemeClr val="bg1"/>
                  </a:solidFill>
                </a:rPr>
                <a:t>私有</a:t>
              </a:r>
              <a:r>
                <a:rPr lang="en-US" altLang="zh-CN" dirty="0">
                  <a:solidFill>
                    <a:schemeClr val="bg1"/>
                  </a:solidFill>
                </a:rPr>
                <a:t>IP</a:t>
              </a:r>
              <a:r>
                <a:rPr lang="zh-CN" altLang="en-US" dirty="0" smtClean="0">
                  <a:solidFill>
                    <a:schemeClr val="bg1"/>
                  </a:solidFill>
                </a:rPr>
                <a:t>地址</a:t>
              </a:r>
              <a:endParaRPr lang="en-US" altLang="zh-CN" dirty="0" smtClean="0">
                <a:solidFill>
                  <a:schemeClr val="bg1"/>
                </a:solidFill>
              </a:endParaRPr>
            </a:p>
            <a:p>
              <a:pPr algn="ctr"/>
              <a:r>
                <a:rPr lang="zh-CN" altLang="en-US" dirty="0" smtClean="0">
                  <a:solidFill>
                    <a:schemeClr val="bg1"/>
                  </a:solidFill>
                </a:rPr>
                <a:t>（</a:t>
              </a:r>
              <a:r>
                <a:rPr lang="en-US" altLang="zh-CN" dirty="0">
                  <a:solidFill>
                    <a:schemeClr val="bg1"/>
                  </a:solidFill>
                </a:rPr>
                <a:t>Private IP Address</a:t>
              </a:r>
              <a:r>
                <a:rPr lang="zh-CN" altLang="en-US" dirty="0">
                  <a:solidFill>
                    <a:schemeClr val="bg1"/>
                  </a:solidFill>
                </a:rPr>
                <a:t>）</a:t>
              </a:r>
            </a:p>
          </p:txBody>
        </p:sp>
        <p:sp>
          <p:nvSpPr>
            <p:cNvPr id="13" name="矩形 12"/>
            <p:cNvSpPr/>
            <p:nvPr/>
          </p:nvSpPr>
          <p:spPr>
            <a:xfrm>
              <a:off x="2905185" y="4736019"/>
              <a:ext cx="2566665" cy="646331"/>
            </a:xfrm>
            <a:prstGeom prst="rect">
              <a:avLst/>
            </a:prstGeom>
          </p:spPr>
          <p:txBody>
            <a:bodyPr wrap="none">
              <a:spAutoFit/>
            </a:bodyPr>
            <a:lstStyle/>
            <a:p>
              <a:pPr algn="ctr"/>
              <a:r>
                <a:rPr lang="zh-CN" altLang="en-US" dirty="0">
                  <a:solidFill>
                    <a:schemeClr val="bg1"/>
                  </a:solidFill>
                </a:rPr>
                <a:t>弹性</a:t>
              </a:r>
              <a:r>
                <a:rPr lang="en-US" altLang="zh-CN" dirty="0">
                  <a:solidFill>
                    <a:schemeClr val="bg1"/>
                  </a:solidFill>
                </a:rPr>
                <a:t>IP</a:t>
              </a:r>
              <a:r>
                <a:rPr lang="zh-CN" altLang="en-US" dirty="0" smtClean="0">
                  <a:solidFill>
                    <a:schemeClr val="bg1"/>
                  </a:solidFill>
                </a:rPr>
                <a:t>地址</a:t>
              </a:r>
              <a:endParaRPr lang="en-US" altLang="zh-CN" dirty="0" smtClean="0">
                <a:solidFill>
                  <a:schemeClr val="bg1"/>
                </a:solidFill>
              </a:endParaRPr>
            </a:p>
            <a:p>
              <a:pPr algn="ctr"/>
              <a:r>
                <a:rPr lang="zh-CN" altLang="en-US" dirty="0" smtClean="0">
                  <a:solidFill>
                    <a:schemeClr val="bg1"/>
                  </a:solidFill>
                </a:rPr>
                <a:t>（</a:t>
              </a:r>
              <a:r>
                <a:rPr lang="en-US" altLang="zh-CN" dirty="0">
                  <a:solidFill>
                    <a:schemeClr val="bg1"/>
                  </a:solidFill>
                </a:rPr>
                <a:t>Elastic IP Address</a:t>
              </a:r>
              <a:r>
                <a:rPr lang="zh-CN" altLang="en-US" dirty="0">
                  <a:solidFill>
                    <a:schemeClr val="bg1"/>
                  </a:solidFill>
                </a:rPr>
                <a:t>）</a:t>
              </a:r>
            </a:p>
          </p:txBody>
        </p:sp>
      </p:grpSp>
      <p:sp>
        <p:nvSpPr>
          <p:cNvPr id="19" name="左中括号 18"/>
          <p:cNvSpPr/>
          <p:nvPr/>
        </p:nvSpPr>
        <p:spPr>
          <a:xfrm>
            <a:off x="2448725" y="1994063"/>
            <a:ext cx="198709" cy="3110597"/>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连接符 20"/>
          <p:cNvCxnSpPr>
            <a:stCxn id="14" idx="3"/>
            <a:endCxn id="16" idx="1"/>
          </p:cNvCxnSpPr>
          <p:nvPr/>
        </p:nvCxnSpPr>
        <p:spPr>
          <a:xfrm flipV="1">
            <a:off x="2188201" y="3540599"/>
            <a:ext cx="485170" cy="1"/>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右中括号 21"/>
          <p:cNvSpPr/>
          <p:nvPr/>
        </p:nvSpPr>
        <p:spPr>
          <a:xfrm>
            <a:off x="5807487" y="2114550"/>
            <a:ext cx="232705" cy="1417191"/>
          </a:xfrm>
          <a:prstGeom prst="righ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3169337" y="2604447"/>
            <a:ext cx="2031325" cy="369332"/>
          </a:xfrm>
          <a:prstGeom prst="rect">
            <a:avLst/>
          </a:prstGeom>
        </p:spPr>
        <p:txBody>
          <a:bodyPr wrap="none">
            <a:spAutoFit/>
          </a:bodyPr>
          <a:lstStyle/>
          <a:p>
            <a:r>
              <a:rPr lang="zh-CN" altLang="en-US" b="1" dirty="0">
                <a:solidFill>
                  <a:schemeClr val="tx1">
                    <a:lumMod val="75000"/>
                    <a:lumOff val="25000"/>
                  </a:schemeClr>
                </a:solidFill>
              </a:rPr>
              <a:t>网络</a:t>
            </a:r>
            <a:r>
              <a:rPr lang="zh-CN" altLang="en-US" b="1" dirty="0" smtClean="0">
                <a:solidFill>
                  <a:schemeClr val="tx1">
                    <a:lumMod val="75000"/>
                    <a:lumOff val="25000"/>
                  </a:schemeClr>
                </a:solidFill>
              </a:rPr>
              <a:t>地址转换</a:t>
            </a:r>
            <a:r>
              <a:rPr lang="zh-CN" altLang="en-US" b="1" dirty="0">
                <a:solidFill>
                  <a:schemeClr val="tx1">
                    <a:lumMod val="75000"/>
                    <a:lumOff val="25000"/>
                  </a:schemeClr>
                </a:solidFill>
              </a:rPr>
              <a:t>技术</a:t>
            </a:r>
          </a:p>
        </p:txBody>
      </p:sp>
      <p:cxnSp>
        <p:nvCxnSpPr>
          <p:cNvPr id="25" name="直接连接符 24"/>
          <p:cNvCxnSpPr/>
          <p:nvPr/>
        </p:nvCxnSpPr>
        <p:spPr>
          <a:xfrm>
            <a:off x="3121344" y="2539038"/>
            <a:ext cx="0" cy="489870"/>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288280" y="2539038"/>
            <a:ext cx="0" cy="489870"/>
          </a:xfrm>
          <a:prstGeom prst="line">
            <a:avLst/>
          </a:prstGeom>
          <a:ln w="28575">
            <a:solidFill>
              <a:schemeClr val="tx1">
                <a:lumMod val="75000"/>
                <a:lumOff val="2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192788" y="3812033"/>
            <a:ext cx="2524855" cy="1338828"/>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rPr>
              <a:t>私有</a:t>
            </a:r>
            <a:r>
              <a:rPr lang="en-US" altLang="zh-CN" dirty="0">
                <a:solidFill>
                  <a:schemeClr val="tx1">
                    <a:lumMod val="75000"/>
                    <a:lumOff val="25000"/>
                  </a:schemeClr>
                </a:solidFill>
              </a:rPr>
              <a:t>IP</a:t>
            </a:r>
            <a:r>
              <a:rPr lang="zh-CN" altLang="en-US" dirty="0">
                <a:solidFill>
                  <a:schemeClr val="tx1">
                    <a:lumMod val="75000"/>
                    <a:lumOff val="25000"/>
                  </a:schemeClr>
                </a:solidFill>
              </a:rPr>
              <a:t>地址由动态主机配置协议（</a:t>
            </a:r>
            <a:r>
              <a:rPr lang="en-US" altLang="zh-CN" dirty="0">
                <a:solidFill>
                  <a:schemeClr val="tx1">
                    <a:lumMod val="75000"/>
                    <a:lumOff val="25000"/>
                  </a:schemeClr>
                </a:solidFill>
              </a:rPr>
              <a:t>DHCP</a:t>
            </a:r>
            <a:r>
              <a:rPr lang="zh-CN" altLang="en-US" dirty="0">
                <a:solidFill>
                  <a:schemeClr val="tx1">
                    <a:lumMod val="75000"/>
                    <a:lumOff val="25000"/>
                  </a:schemeClr>
                </a:solidFill>
              </a:rPr>
              <a:t>）分配产生</a:t>
            </a:r>
          </a:p>
        </p:txBody>
      </p:sp>
      <p:sp>
        <p:nvSpPr>
          <p:cNvPr id="24" name="矩形 23"/>
          <p:cNvSpPr/>
          <p:nvPr/>
        </p:nvSpPr>
        <p:spPr>
          <a:xfrm>
            <a:off x="2829697" y="5568630"/>
            <a:ext cx="6186616" cy="50783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zh-CN" altLang="en-US" dirty="0" smtClean="0">
                <a:solidFill>
                  <a:schemeClr val="tx1">
                    <a:lumMod val="75000"/>
                    <a:lumOff val="25000"/>
                  </a:schemeClr>
                </a:solidFill>
              </a:rPr>
              <a:t>   弹性</a:t>
            </a:r>
            <a:r>
              <a:rPr lang="en-US" altLang="zh-CN" dirty="0">
                <a:solidFill>
                  <a:schemeClr val="tx1">
                    <a:lumMod val="75000"/>
                    <a:lumOff val="25000"/>
                  </a:schemeClr>
                </a:solidFill>
              </a:rPr>
              <a:t>IP</a:t>
            </a:r>
            <a:r>
              <a:rPr lang="zh-CN" altLang="en-US" dirty="0">
                <a:solidFill>
                  <a:schemeClr val="tx1">
                    <a:lumMod val="75000"/>
                    <a:lumOff val="25000"/>
                  </a:schemeClr>
                </a:solidFill>
              </a:rPr>
              <a:t>地址和</a:t>
            </a:r>
            <a:r>
              <a:rPr lang="zh-CN" altLang="en-US" b="1" dirty="0">
                <a:solidFill>
                  <a:schemeClr val="accent6"/>
                </a:solidFill>
              </a:rPr>
              <a:t>用户账号绑定</a:t>
            </a:r>
            <a:r>
              <a:rPr lang="zh-CN" altLang="en-US" dirty="0">
                <a:solidFill>
                  <a:schemeClr val="tx1">
                    <a:lumMod val="75000"/>
                    <a:lumOff val="25000"/>
                  </a:schemeClr>
                </a:solidFill>
              </a:rPr>
              <a:t>而不是和某个特定的实例绑定</a:t>
            </a:r>
          </a:p>
        </p:txBody>
      </p:sp>
    </p:spTree>
    <p:extLst>
      <p:ext uri="{BB962C8B-B14F-4D97-AF65-F5344CB8AC3E}">
        <p14:creationId xmlns:p14="http://schemas.microsoft.com/office/powerpoint/2010/main" val="322690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32</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031325" cy="461665"/>
          </a:xfrm>
          <a:prstGeom prst="rect">
            <a:avLst/>
          </a:prstGeom>
          <a:noFill/>
        </p:spPr>
        <p:txBody>
          <a:bodyPr wrap="none" rtlCol="0">
            <a:spAutoFit/>
          </a:bodyPr>
          <a:lstStyle/>
          <a:p>
            <a:r>
              <a:rPr lang="zh-CN" altLang="en-US" sz="2400" b="1" dirty="0">
                <a:solidFill>
                  <a:schemeClr val="accent6"/>
                </a:solidFill>
              </a:rPr>
              <a:t>弹性负载平衡</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924786" y="2384223"/>
            <a:ext cx="4572000" cy="1338828"/>
          </a:xfrm>
          <a:prstGeom prst="rect">
            <a:avLst/>
          </a:prstGeom>
        </p:spPr>
        <p:txBody>
          <a:bodyPr>
            <a:spAutoFit/>
          </a:bodyPr>
          <a:lstStyle/>
          <a:p>
            <a:pPr>
              <a:lnSpc>
                <a:spcPct val="150000"/>
              </a:lnSpc>
            </a:pPr>
            <a:r>
              <a:rPr lang="zh-CN" altLang="en-US" dirty="0">
                <a:solidFill>
                  <a:schemeClr val="tx1">
                    <a:lumMod val="75000"/>
                    <a:lumOff val="25000"/>
                  </a:schemeClr>
                </a:solidFill>
              </a:rPr>
              <a:t>弹性负载平衡功能允许</a:t>
            </a:r>
            <a:r>
              <a:rPr lang="en-US" altLang="zh-CN" b="1" dirty="0">
                <a:solidFill>
                  <a:schemeClr val="accent6"/>
                </a:solidFill>
              </a:rPr>
              <a:t>EC2</a:t>
            </a:r>
            <a:r>
              <a:rPr lang="zh-CN" altLang="en-US" b="1" dirty="0">
                <a:solidFill>
                  <a:schemeClr val="accent6"/>
                </a:solidFill>
              </a:rPr>
              <a:t>实例自动分发应用流量</a:t>
            </a:r>
            <a:r>
              <a:rPr lang="zh-CN" altLang="en-US" dirty="0">
                <a:solidFill>
                  <a:schemeClr val="tx1">
                    <a:lumMod val="75000"/>
                    <a:lumOff val="25000"/>
                  </a:schemeClr>
                </a:solidFill>
              </a:rPr>
              <a:t>，从而保证工作负载不会超过现有能力，并且在一定程度上</a:t>
            </a:r>
            <a:r>
              <a:rPr lang="zh-CN" altLang="en-US" b="1" dirty="0">
                <a:solidFill>
                  <a:schemeClr val="accent6"/>
                </a:solidFill>
              </a:rPr>
              <a:t>支持容错</a:t>
            </a:r>
            <a:r>
              <a:rPr lang="zh-CN" altLang="en-US" dirty="0">
                <a:solidFill>
                  <a:schemeClr val="tx1">
                    <a:lumMod val="75000"/>
                    <a:lumOff val="25000"/>
                  </a:schemeClr>
                </a:solidFill>
              </a:rPr>
              <a:t>。</a:t>
            </a:r>
          </a:p>
        </p:txBody>
      </p:sp>
      <p:sp>
        <p:nvSpPr>
          <p:cNvPr id="8" name="矩形 7"/>
          <p:cNvSpPr/>
          <p:nvPr/>
        </p:nvSpPr>
        <p:spPr>
          <a:xfrm>
            <a:off x="3924786" y="4113591"/>
            <a:ext cx="4572000" cy="1754326"/>
          </a:xfrm>
          <a:prstGeom prst="rect">
            <a:avLst/>
          </a:prstGeom>
        </p:spPr>
        <p:txBody>
          <a:bodyPr>
            <a:spAutoFit/>
          </a:bodyPr>
          <a:lstStyle/>
          <a:p>
            <a:pPr>
              <a:lnSpc>
                <a:spcPct val="150000"/>
              </a:lnSpc>
            </a:pPr>
            <a:r>
              <a:rPr lang="zh-CN" altLang="en-US" dirty="0">
                <a:solidFill>
                  <a:schemeClr val="tx1">
                    <a:lumMod val="75000"/>
                    <a:lumOff val="25000"/>
                  </a:schemeClr>
                </a:solidFill>
              </a:rPr>
              <a:t>弹性负载平衡功能可以</a:t>
            </a:r>
            <a:r>
              <a:rPr lang="zh-CN" altLang="en-US" b="1" dirty="0">
                <a:solidFill>
                  <a:schemeClr val="accent6"/>
                </a:solidFill>
              </a:rPr>
              <a:t>识别</a:t>
            </a:r>
            <a:r>
              <a:rPr lang="zh-CN" altLang="en-US" dirty="0">
                <a:solidFill>
                  <a:schemeClr val="tx1">
                    <a:lumMod val="75000"/>
                    <a:lumOff val="25000"/>
                  </a:schemeClr>
                </a:solidFill>
              </a:rPr>
              <a:t>出应用实例的</a:t>
            </a:r>
            <a:r>
              <a:rPr lang="zh-CN" altLang="en-US" b="1" dirty="0">
                <a:solidFill>
                  <a:schemeClr val="accent6"/>
                </a:solidFill>
              </a:rPr>
              <a:t>状态</a:t>
            </a:r>
            <a:r>
              <a:rPr lang="zh-CN" altLang="en-US" dirty="0">
                <a:solidFill>
                  <a:schemeClr val="tx1">
                    <a:lumMod val="75000"/>
                    <a:lumOff val="25000"/>
                  </a:schemeClr>
                </a:solidFill>
              </a:rPr>
              <a:t>，当一个应用运行不佳时，它会自动将流量路由到状态较好的实例资源上，直到前者恢复正常才会</a:t>
            </a:r>
            <a:r>
              <a:rPr lang="zh-CN" altLang="en-US" b="1" dirty="0">
                <a:solidFill>
                  <a:schemeClr val="accent6"/>
                </a:solidFill>
              </a:rPr>
              <a:t>重新分配流量</a:t>
            </a:r>
            <a:r>
              <a:rPr lang="zh-CN" altLang="en-US" dirty="0">
                <a:solidFill>
                  <a:schemeClr val="tx1">
                    <a:lumMod val="75000"/>
                    <a:lumOff val="25000"/>
                  </a:schemeClr>
                </a:solidFill>
              </a:rPr>
              <a:t>到其实例上。</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648" y="1666404"/>
            <a:ext cx="3257552" cy="4113294"/>
          </a:xfrm>
          <a:prstGeom prst="rect">
            <a:avLst/>
          </a:prstGeom>
        </p:spPr>
      </p:pic>
    </p:spTree>
    <p:extLst>
      <p:ext uri="{BB962C8B-B14F-4D97-AF65-F5344CB8AC3E}">
        <p14:creationId xmlns:p14="http://schemas.microsoft.com/office/powerpoint/2010/main" val="279783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540754" y="1913508"/>
            <a:ext cx="7974596" cy="3007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33</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1415772" cy="461665"/>
          </a:xfrm>
          <a:prstGeom prst="rect">
            <a:avLst/>
          </a:prstGeom>
          <a:noFill/>
        </p:spPr>
        <p:txBody>
          <a:bodyPr wrap="none" rtlCol="0">
            <a:spAutoFit/>
          </a:bodyPr>
          <a:lstStyle/>
          <a:p>
            <a:r>
              <a:rPr lang="zh-CN" altLang="en-US" sz="2400" b="1" dirty="0">
                <a:solidFill>
                  <a:schemeClr val="accent6"/>
                </a:solidFill>
              </a:rPr>
              <a:t>监控服务</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9" name="组合 28"/>
          <p:cNvGrpSpPr/>
          <p:nvPr/>
        </p:nvGrpSpPr>
        <p:grpSpPr>
          <a:xfrm>
            <a:off x="1653840" y="2145105"/>
            <a:ext cx="5748423" cy="2453968"/>
            <a:chOff x="1243888" y="1663065"/>
            <a:chExt cx="5748423" cy="2453968"/>
          </a:xfrm>
        </p:grpSpPr>
        <p:sp>
          <p:nvSpPr>
            <p:cNvPr id="7" name="椭圆 6"/>
            <p:cNvSpPr/>
            <p:nvPr/>
          </p:nvSpPr>
          <p:spPr>
            <a:xfrm>
              <a:off x="1243888" y="1663065"/>
              <a:ext cx="1151866" cy="1151866"/>
            </a:xfrm>
            <a:prstGeom prst="ellipse">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265823" y="1915832"/>
              <a:ext cx="1107996" cy="646331"/>
            </a:xfrm>
            <a:prstGeom prst="rect">
              <a:avLst/>
            </a:prstGeom>
          </p:spPr>
          <p:txBody>
            <a:bodyPr wrap="none">
              <a:spAutoFit/>
            </a:bodyPr>
            <a:lstStyle/>
            <a:p>
              <a:pPr algn="ctr"/>
              <a:r>
                <a:rPr lang="en-US" altLang="zh-CN" dirty="0" smtClean="0">
                  <a:solidFill>
                    <a:schemeClr val="bg1"/>
                  </a:solidFill>
                </a:rPr>
                <a:t>EC2</a:t>
              </a:r>
            </a:p>
            <a:p>
              <a:pPr algn="ctr"/>
              <a:r>
                <a:rPr lang="zh-CN" altLang="en-US" dirty="0" smtClean="0">
                  <a:solidFill>
                    <a:schemeClr val="bg1"/>
                  </a:solidFill>
                </a:rPr>
                <a:t>实例</a:t>
              </a:r>
              <a:r>
                <a:rPr lang="zh-CN" altLang="en-US" dirty="0">
                  <a:solidFill>
                    <a:schemeClr val="bg1"/>
                  </a:solidFill>
                </a:rPr>
                <a:t>状态</a:t>
              </a:r>
            </a:p>
          </p:txBody>
        </p:sp>
        <p:sp>
          <p:nvSpPr>
            <p:cNvPr id="9" name="椭圆 8"/>
            <p:cNvSpPr/>
            <p:nvPr/>
          </p:nvSpPr>
          <p:spPr>
            <a:xfrm>
              <a:off x="2823417" y="1663065"/>
              <a:ext cx="1151866" cy="1151866"/>
            </a:xfrm>
            <a:prstGeom prst="ellipse">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60769" y="1915832"/>
              <a:ext cx="877163" cy="646331"/>
            </a:xfrm>
            <a:prstGeom prst="rect">
              <a:avLst/>
            </a:prstGeom>
          </p:spPr>
          <p:txBody>
            <a:bodyPr wrap="none">
              <a:spAutoFit/>
            </a:bodyPr>
            <a:lstStyle/>
            <a:p>
              <a:pPr algn="ctr"/>
              <a:r>
                <a:rPr lang="zh-CN" altLang="en-US" dirty="0" smtClean="0">
                  <a:solidFill>
                    <a:schemeClr val="bg1"/>
                  </a:solidFill>
                </a:rPr>
                <a:t>资源</a:t>
              </a:r>
              <a:endParaRPr lang="en-US" altLang="zh-CN" dirty="0" smtClean="0">
                <a:solidFill>
                  <a:schemeClr val="bg1"/>
                </a:solidFill>
              </a:endParaRPr>
            </a:p>
            <a:p>
              <a:pPr algn="ctr"/>
              <a:r>
                <a:rPr lang="zh-CN" altLang="en-US" dirty="0" smtClean="0">
                  <a:solidFill>
                    <a:schemeClr val="bg1"/>
                  </a:solidFill>
                </a:rPr>
                <a:t>利用率</a:t>
              </a:r>
              <a:endParaRPr lang="zh-CN" altLang="en-US" dirty="0">
                <a:solidFill>
                  <a:schemeClr val="bg1"/>
                </a:solidFill>
              </a:endParaRPr>
            </a:p>
          </p:txBody>
        </p:sp>
        <p:sp>
          <p:nvSpPr>
            <p:cNvPr id="14" name="椭圆 13"/>
            <p:cNvSpPr/>
            <p:nvPr/>
          </p:nvSpPr>
          <p:spPr>
            <a:xfrm>
              <a:off x="4356125" y="1663065"/>
              <a:ext cx="1151866" cy="1151866"/>
            </a:xfrm>
            <a:prstGeom prst="ellipse">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08893" y="1915832"/>
              <a:ext cx="646331" cy="646331"/>
            </a:xfrm>
            <a:prstGeom prst="rect">
              <a:avLst/>
            </a:prstGeom>
          </p:spPr>
          <p:txBody>
            <a:bodyPr wrap="none">
              <a:spAutoFit/>
            </a:bodyPr>
            <a:lstStyle/>
            <a:p>
              <a:pPr algn="ctr"/>
              <a:r>
                <a:rPr lang="zh-CN" altLang="en-US" dirty="0" smtClean="0">
                  <a:solidFill>
                    <a:schemeClr val="bg1"/>
                  </a:solidFill>
                </a:rPr>
                <a:t>需求</a:t>
              </a:r>
              <a:endParaRPr lang="en-US" altLang="zh-CN" dirty="0" smtClean="0">
                <a:solidFill>
                  <a:schemeClr val="bg1"/>
                </a:solidFill>
              </a:endParaRPr>
            </a:p>
            <a:p>
              <a:pPr algn="ctr"/>
              <a:r>
                <a:rPr lang="zh-CN" altLang="en-US" dirty="0" smtClean="0">
                  <a:solidFill>
                    <a:schemeClr val="bg1"/>
                  </a:solidFill>
                </a:rPr>
                <a:t>状况</a:t>
              </a:r>
              <a:endParaRPr lang="zh-CN" altLang="en-US" dirty="0">
                <a:solidFill>
                  <a:schemeClr val="bg1"/>
                </a:solidFill>
              </a:endParaRPr>
            </a:p>
          </p:txBody>
        </p:sp>
        <p:sp>
          <p:nvSpPr>
            <p:cNvPr id="17" name="椭圆 16"/>
            <p:cNvSpPr/>
            <p:nvPr/>
          </p:nvSpPr>
          <p:spPr>
            <a:xfrm>
              <a:off x="5840445" y="1663065"/>
              <a:ext cx="1151866" cy="1151866"/>
            </a:xfrm>
            <a:prstGeom prst="ellipse">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977797" y="1915832"/>
              <a:ext cx="877163" cy="646331"/>
            </a:xfrm>
            <a:prstGeom prst="rect">
              <a:avLst/>
            </a:prstGeom>
          </p:spPr>
          <p:txBody>
            <a:bodyPr wrap="none">
              <a:spAutoFit/>
            </a:bodyPr>
            <a:lstStyle/>
            <a:p>
              <a:pPr algn="ctr"/>
              <a:r>
                <a:rPr lang="en-US" altLang="zh-CN" dirty="0" smtClean="0">
                  <a:solidFill>
                    <a:schemeClr val="bg1"/>
                  </a:solidFill>
                </a:rPr>
                <a:t>CPU</a:t>
              </a:r>
            </a:p>
            <a:p>
              <a:pPr algn="ctr"/>
              <a:r>
                <a:rPr lang="zh-CN" altLang="en-US" dirty="0" smtClean="0">
                  <a:solidFill>
                    <a:schemeClr val="bg1"/>
                  </a:solidFill>
                </a:rPr>
                <a:t>利用率</a:t>
              </a:r>
              <a:endParaRPr lang="zh-CN" altLang="en-US" dirty="0">
                <a:solidFill>
                  <a:schemeClr val="bg1"/>
                </a:solidFill>
              </a:endParaRPr>
            </a:p>
          </p:txBody>
        </p:sp>
        <p:sp>
          <p:nvSpPr>
            <p:cNvPr id="20" name="椭圆 19"/>
            <p:cNvSpPr/>
            <p:nvPr/>
          </p:nvSpPr>
          <p:spPr>
            <a:xfrm>
              <a:off x="2069634" y="2965167"/>
              <a:ext cx="1151866" cy="1151866"/>
            </a:xfrm>
            <a:prstGeom prst="ellipse">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22402" y="3217934"/>
              <a:ext cx="646331" cy="646331"/>
            </a:xfrm>
            <a:prstGeom prst="rect">
              <a:avLst/>
            </a:prstGeom>
          </p:spPr>
          <p:txBody>
            <a:bodyPr wrap="none">
              <a:spAutoFit/>
            </a:bodyPr>
            <a:lstStyle/>
            <a:p>
              <a:pPr algn="ctr"/>
              <a:r>
                <a:rPr lang="zh-CN" altLang="en-US" dirty="0" smtClean="0">
                  <a:solidFill>
                    <a:schemeClr val="bg1"/>
                  </a:solidFill>
                </a:rPr>
                <a:t>磁盘</a:t>
              </a:r>
              <a:endParaRPr lang="en-US" altLang="zh-CN" dirty="0" smtClean="0">
                <a:solidFill>
                  <a:schemeClr val="bg1"/>
                </a:solidFill>
              </a:endParaRPr>
            </a:p>
            <a:p>
              <a:pPr algn="ctr"/>
              <a:r>
                <a:rPr lang="zh-CN" altLang="en-US" dirty="0" smtClean="0">
                  <a:solidFill>
                    <a:schemeClr val="bg1"/>
                  </a:solidFill>
                </a:rPr>
                <a:t>读取</a:t>
              </a:r>
              <a:endParaRPr lang="zh-CN" altLang="en-US" dirty="0">
                <a:solidFill>
                  <a:schemeClr val="bg1"/>
                </a:solidFill>
              </a:endParaRPr>
            </a:p>
          </p:txBody>
        </p:sp>
        <p:sp>
          <p:nvSpPr>
            <p:cNvPr id="23" name="椭圆 22"/>
            <p:cNvSpPr/>
            <p:nvPr/>
          </p:nvSpPr>
          <p:spPr>
            <a:xfrm>
              <a:off x="3576217" y="2965167"/>
              <a:ext cx="1151866" cy="1151866"/>
            </a:xfrm>
            <a:prstGeom prst="ellipse">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828984" y="3356433"/>
              <a:ext cx="646331" cy="369332"/>
            </a:xfrm>
            <a:prstGeom prst="rect">
              <a:avLst/>
            </a:prstGeom>
          </p:spPr>
          <p:txBody>
            <a:bodyPr wrap="none">
              <a:spAutoFit/>
            </a:bodyPr>
            <a:lstStyle/>
            <a:p>
              <a:pPr algn="ctr"/>
              <a:r>
                <a:rPr lang="zh-CN" altLang="en-US" dirty="0">
                  <a:solidFill>
                    <a:schemeClr val="bg1"/>
                  </a:solidFill>
                </a:rPr>
                <a:t>写入</a:t>
              </a:r>
            </a:p>
          </p:txBody>
        </p:sp>
        <p:sp>
          <p:nvSpPr>
            <p:cNvPr id="26" name="椭圆 25"/>
            <p:cNvSpPr/>
            <p:nvPr/>
          </p:nvSpPr>
          <p:spPr>
            <a:xfrm>
              <a:off x="5111818" y="2965167"/>
              <a:ext cx="1151866" cy="1151866"/>
            </a:xfrm>
            <a:prstGeom prst="ellipse">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364585" y="3217934"/>
              <a:ext cx="646331" cy="646331"/>
            </a:xfrm>
            <a:prstGeom prst="rect">
              <a:avLst/>
            </a:prstGeom>
          </p:spPr>
          <p:txBody>
            <a:bodyPr wrap="none">
              <a:spAutoFit/>
            </a:bodyPr>
            <a:lstStyle/>
            <a:p>
              <a:pPr algn="ctr"/>
              <a:r>
                <a:rPr lang="zh-CN" altLang="en-US" dirty="0" smtClean="0">
                  <a:solidFill>
                    <a:schemeClr val="bg1"/>
                  </a:solidFill>
                </a:rPr>
                <a:t>网络</a:t>
              </a:r>
              <a:endParaRPr lang="en-US" altLang="zh-CN" dirty="0" smtClean="0">
                <a:solidFill>
                  <a:schemeClr val="bg1"/>
                </a:solidFill>
              </a:endParaRPr>
            </a:p>
            <a:p>
              <a:pPr algn="ctr"/>
              <a:r>
                <a:rPr lang="zh-CN" altLang="en-US" dirty="0" smtClean="0">
                  <a:solidFill>
                    <a:schemeClr val="bg1"/>
                  </a:solidFill>
                </a:rPr>
                <a:t>流量</a:t>
              </a:r>
              <a:endParaRPr lang="zh-CN" altLang="en-US" dirty="0">
                <a:solidFill>
                  <a:schemeClr val="bg1"/>
                </a:solidFill>
              </a:endParaRPr>
            </a:p>
          </p:txBody>
        </p:sp>
      </p:grpSp>
      <p:sp>
        <p:nvSpPr>
          <p:cNvPr id="30" name="圆角矩形 29"/>
          <p:cNvSpPr/>
          <p:nvPr/>
        </p:nvSpPr>
        <p:spPr>
          <a:xfrm>
            <a:off x="540754" y="1544176"/>
            <a:ext cx="7974596" cy="369332"/>
          </a:xfrm>
          <a:prstGeom prst="roundRect">
            <a:avLst>
              <a:gd name="adj" fmla="val 0"/>
            </a:avLst>
          </a:prstGeom>
          <a:solidFill>
            <a:schemeClr val="tx1">
              <a:lumMod val="75000"/>
              <a:lumOff val="25000"/>
            </a:schemeClr>
          </a:solidFill>
        </p:spPr>
        <p:txBody>
          <a:bodyPr wrap="square">
            <a:spAutoFit/>
          </a:bodyPr>
          <a:lstStyle/>
          <a:p>
            <a:pPr algn="ctr"/>
            <a:r>
              <a:rPr lang="en-US" altLang="zh-CN" spc="300" dirty="0">
                <a:solidFill>
                  <a:schemeClr val="bg1"/>
                </a:solidFill>
              </a:rPr>
              <a:t>Amazon </a:t>
            </a:r>
            <a:r>
              <a:rPr lang="en-US" altLang="zh-CN" spc="300" dirty="0" err="1">
                <a:solidFill>
                  <a:schemeClr val="bg1"/>
                </a:solidFill>
              </a:rPr>
              <a:t>CloudWatch</a:t>
            </a:r>
            <a:r>
              <a:rPr lang="zh-CN" altLang="en-US" spc="300" dirty="0">
                <a:solidFill>
                  <a:schemeClr val="bg1"/>
                </a:solidFill>
              </a:rPr>
              <a:t>提供了</a:t>
            </a:r>
            <a:r>
              <a:rPr lang="en-US" altLang="zh-CN" spc="300" dirty="0">
                <a:solidFill>
                  <a:schemeClr val="bg1"/>
                </a:solidFill>
              </a:rPr>
              <a:t>AWS</a:t>
            </a:r>
            <a:r>
              <a:rPr lang="zh-CN" altLang="en-US" spc="300" dirty="0">
                <a:solidFill>
                  <a:schemeClr val="bg1"/>
                </a:solidFill>
              </a:rPr>
              <a:t>资源的可视化检测功能</a:t>
            </a:r>
          </a:p>
        </p:txBody>
      </p:sp>
      <p:sp>
        <p:nvSpPr>
          <p:cNvPr id="31" name="矩形 30"/>
          <p:cNvSpPr/>
          <p:nvPr/>
        </p:nvSpPr>
        <p:spPr>
          <a:xfrm>
            <a:off x="540754" y="4920695"/>
            <a:ext cx="7974596" cy="923330"/>
          </a:xfrm>
          <a:prstGeom prst="rect">
            <a:avLst/>
          </a:prstGeom>
          <a:solidFill>
            <a:schemeClr val="accent6"/>
          </a:solidFill>
        </p:spPr>
        <p:txBody>
          <a:bodyPr wrap="square">
            <a:spAutoFit/>
          </a:bodyPr>
          <a:lstStyle/>
          <a:p>
            <a:pPr>
              <a:lnSpc>
                <a:spcPct val="150000"/>
              </a:lnSpc>
            </a:pPr>
            <a:r>
              <a:rPr lang="zh-CN" altLang="en-US" dirty="0">
                <a:solidFill>
                  <a:schemeClr val="bg1"/>
                </a:solidFill>
              </a:rPr>
              <a:t>用户只需要选择</a:t>
            </a:r>
            <a:r>
              <a:rPr lang="en-US" altLang="zh-CN" dirty="0">
                <a:solidFill>
                  <a:schemeClr val="bg1"/>
                </a:solidFill>
              </a:rPr>
              <a:t>EC2</a:t>
            </a:r>
            <a:r>
              <a:rPr lang="zh-CN" altLang="en-US" dirty="0">
                <a:solidFill>
                  <a:schemeClr val="bg1"/>
                </a:solidFill>
              </a:rPr>
              <a:t>实例，设定监视时间，</a:t>
            </a:r>
            <a:r>
              <a:rPr lang="en-US" altLang="zh-CN" dirty="0" err="1">
                <a:solidFill>
                  <a:schemeClr val="bg1"/>
                </a:solidFill>
              </a:rPr>
              <a:t>CloudWatch</a:t>
            </a:r>
            <a:r>
              <a:rPr lang="zh-CN" altLang="en-US" dirty="0">
                <a:solidFill>
                  <a:schemeClr val="bg1"/>
                </a:solidFill>
              </a:rPr>
              <a:t>就可以自动收集和存储检测数据</a:t>
            </a:r>
          </a:p>
        </p:txBody>
      </p:sp>
    </p:spTree>
    <p:extLst>
      <p:ext uri="{BB962C8B-B14F-4D97-AF65-F5344CB8AC3E}">
        <p14:creationId xmlns:p14="http://schemas.microsoft.com/office/powerpoint/2010/main" val="28650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24361" y="2630991"/>
            <a:ext cx="5929063" cy="914400"/>
          </a:xfrm>
          <a:prstGeom prst="rect">
            <a:avLst/>
          </a:prstGeom>
          <a:solidFill>
            <a:schemeClr val="bg1">
              <a:lumMod val="8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34</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1415772" cy="461665"/>
          </a:xfrm>
          <a:prstGeom prst="rect">
            <a:avLst/>
          </a:prstGeom>
          <a:noFill/>
        </p:spPr>
        <p:txBody>
          <a:bodyPr wrap="none" rtlCol="0">
            <a:spAutoFit/>
          </a:bodyPr>
          <a:lstStyle/>
          <a:p>
            <a:r>
              <a:rPr lang="zh-CN" altLang="en-US" sz="2400" b="1" dirty="0">
                <a:solidFill>
                  <a:schemeClr val="accent6"/>
                </a:solidFill>
              </a:rPr>
              <a:t>自动缩放</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22340" y="2630991"/>
            <a:ext cx="1619794" cy="914400"/>
          </a:xfrm>
          <a:prstGeom prst="rect">
            <a:avLst/>
          </a:prstGeom>
          <a:solidFill>
            <a:schemeClr val="accent6"/>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22340" y="3800230"/>
            <a:ext cx="1619794" cy="914400"/>
          </a:xfrm>
          <a:prstGeom prst="rect">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62823" y="2903525"/>
            <a:ext cx="1338828" cy="369332"/>
          </a:xfrm>
          <a:prstGeom prst="rect">
            <a:avLst/>
          </a:prstGeom>
        </p:spPr>
        <p:txBody>
          <a:bodyPr wrap="none">
            <a:spAutoFit/>
          </a:bodyPr>
          <a:lstStyle/>
          <a:p>
            <a:r>
              <a:rPr lang="zh-CN" altLang="en-US" dirty="0">
                <a:solidFill>
                  <a:schemeClr val="bg1"/>
                </a:solidFill>
              </a:rPr>
              <a:t>需求高峰期</a:t>
            </a:r>
          </a:p>
        </p:txBody>
      </p:sp>
      <p:sp>
        <p:nvSpPr>
          <p:cNvPr id="10" name="矩形 9"/>
          <p:cNvSpPr/>
          <p:nvPr/>
        </p:nvSpPr>
        <p:spPr>
          <a:xfrm>
            <a:off x="662823" y="4072764"/>
            <a:ext cx="1338828" cy="369332"/>
          </a:xfrm>
          <a:prstGeom prst="rect">
            <a:avLst/>
          </a:prstGeom>
        </p:spPr>
        <p:txBody>
          <a:bodyPr wrap="none">
            <a:spAutoFit/>
          </a:bodyPr>
          <a:lstStyle/>
          <a:p>
            <a:r>
              <a:rPr lang="zh-CN" altLang="en-US" dirty="0">
                <a:solidFill>
                  <a:schemeClr val="bg1"/>
                </a:solidFill>
              </a:rPr>
              <a:t>需求下降时</a:t>
            </a:r>
          </a:p>
        </p:txBody>
      </p:sp>
      <p:sp>
        <p:nvSpPr>
          <p:cNvPr id="11" name="矩形 10"/>
          <p:cNvSpPr/>
          <p:nvPr/>
        </p:nvSpPr>
        <p:spPr>
          <a:xfrm>
            <a:off x="2482751" y="2925972"/>
            <a:ext cx="3600666" cy="369332"/>
          </a:xfrm>
          <a:prstGeom prst="rect">
            <a:avLst/>
          </a:prstGeom>
        </p:spPr>
        <p:txBody>
          <a:bodyPr wrap="none">
            <a:spAutoFit/>
          </a:bodyPr>
          <a:lstStyle/>
          <a:p>
            <a:r>
              <a:rPr lang="zh-CN" altLang="en-US" dirty="0">
                <a:solidFill>
                  <a:schemeClr val="tx1">
                    <a:lumMod val="75000"/>
                    <a:lumOff val="25000"/>
                  </a:schemeClr>
                </a:solidFill>
              </a:rPr>
              <a:t>确保</a:t>
            </a:r>
            <a:r>
              <a:rPr lang="en-US" altLang="zh-CN" dirty="0">
                <a:solidFill>
                  <a:schemeClr val="tx1">
                    <a:lumMod val="75000"/>
                    <a:lumOff val="25000"/>
                  </a:schemeClr>
                </a:solidFill>
              </a:rPr>
              <a:t>EC2</a:t>
            </a:r>
            <a:r>
              <a:rPr lang="zh-CN" altLang="en-US" dirty="0">
                <a:solidFill>
                  <a:schemeClr val="tx1">
                    <a:lumMod val="75000"/>
                    <a:lumOff val="25000"/>
                  </a:schemeClr>
                </a:solidFill>
              </a:rPr>
              <a:t>实例的处理能力无缝增大</a:t>
            </a:r>
          </a:p>
        </p:txBody>
      </p:sp>
      <p:sp>
        <p:nvSpPr>
          <p:cNvPr id="14" name="矩形 13"/>
          <p:cNvSpPr/>
          <p:nvPr/>
        </p:nvSpPr>
        <p:spPr>
          <a:xfrm>
            <a:off x="2424361" y="3800230"/>
            <a:ext cx="5929063" cy="914400"/>
          </a:xfrm>
          <a:prstGeom prst="rect">
            <a:avLst/>
          </a:prstGeom>
          <a:solidFill>
            <a:schemeClr val="bg1">
              <a:lumMod val="8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482751" y="4095211"/>
            <a:ext cx="3600666" cy="369332"/>
          </a:xfrm>
          <a:prstGeom prst="rect">
            <a:avLst/>
          </a:prstGeom>
        </p:spPr>
        <p:txBody>
          <a:bodyPr wrap="none">
            <a:spAutoFit/>
          </a:bodyPr>
          <a:lstStyle/>
          <a:p>
            <a:r>
              <a:rPr lang="zh-CN" altLang="en-US" dirty="0">
                <a:solidFill>
                  <a:schemeClr val="tx1">
                    <a:lumMod val="75000"/>
                    <a:lumOff val="25000"/>
                  </a:schemeClr>
                </a:solidFill>
              </a:rPr>
              <a:t>自动缩小</a:t>
            </a:r>
            <a:r>
              <a:rPr lang="en-US" altLang="zh-CN" dirty="0">
                <a:solidFill>
                  <a:schemeClr val="tx1">
                    <a:lumMod val="75000"/>
                    <a:lumOff val="25000"/>
                  </a:schemeClr>
                </a:solidFill>
              </a:rPr>
              <a:t>EC2</a:t>
            </a:r>
            <a:r>
              <a:rPr lang="zh-CN" altLang="en-US" dirty="0">
                <a:solidFill>
                  <a:schemeClr val="tx1">
                    <a:lumMod val="75000"/>
                    <a:lumOff val="25000"/>
                  </a:schemeClr>
                </a:solidFill>
              </a:rPr>
              <a:t>实例规模以降低成本</a:t>
            </a:r>
          </a:p>
        </p:txBody>
      </p:sp>
      <p:sp>
        <p:nvSpPr>
          <p:cNvPr id="16" name="矩形 15"/>
          <p:cNvSpPr/>
          <p:nvPr/>
        </p:nvSpPr>
        <p:spPr>
          <a:xfrm>
            <a:off x="425648" y="1982487"/>
            <a:ext cx="6877051" cy="369332"/>
          </a:xfrm>
          <a:prstGeom prst="rect">
            <a:avLst/>
          </a:prstGeom>
        </p:spPr>
        <p:txBody>
          <a:bodyPr wrap="square">
            <a:spAutoFit/>
          </a:bodyPr>
          <a:lstStyle/>
          <a:p>
            <a:r>
              <a:rPr lang="zh-CN" altLang="en-US" dirty="0">
                <a:solidFill>
                  <a:schemeClr val="tx1">
                    <a:lumMod val="75000"/>
                    <a:lumOff val="25000"/>
                  </a:schemeClr>
                </a:solidFill>
              </a:rPr>
              <a:t>自动缩放可以按照用户自定义的条件，</a:t>
            </a:r>
            <a:r>
              <a:rPr lang="zh-CN" altLang="en-US" b="1" dirty="0">
                <a:solidFill>
                  <a:schemeClr val="accent6"/>
                </a:solidFill>
              </a:rPr>
              <a:t>自动调整</a:t>
            </a:r>
            <a:r>
              <a:rPr lang="en-US" altLang="zh-CN" b="1" dirty="0">
                <a:solidFill>
                  <a:schemeClr val="accent6"/>
                </a:solidFill>
              </a:rPr>
              <a:t>EC2</a:t>
            </a:r>
            <a:r>
              <a:rPr lang="zh-CN" altLang="en-US" b="1" dirty="0">
                <a:solidFill>
                  <a:schemeClr val="accent6"/>
                </a:solidFill>
              </a:rPr>
              <a:t>的计算</a:t>
            </a:r>
            <a:r>
              <a:rPr lang="zh-CN" altLang="en-US" b="1" dirty="0" smtClean="0">
                <a:solidFill>
                  <a:schemeClr val="accent6"/>
                </a:solidFill>
              </a:rPr>
              <a:t>能力</a:t>
            </a:r>
            <a:r>
              <a:rPr lang="zh-CN" altLang="en-US" dirty="0" smtClean="0">
                <a:solidFill>
                  <a:schemeClr val="tx1">
                    <a:lumMod val="75000"/>
                    <a:lumOff val="25000"/>
                  </a:schemeClr>
                </a:solidFill>
              </a:rPr>
              <a:t>：</a:t>
            </a:r>
            <a:endParaRPr lang="zh-CN" altLang="en-US" dirty="0">
              <a:solidFill>
                <a:schemeClr val="tx1">
                  <a:lumMod val="75000"/>
                  <a:lumOff val="25000"/>
                </a:schemeClr>
              </a:solidFill>
            </a:endParaRPr>
          </a:p>
        </p:txBody>
      </p:sp>
      <p:sp>
        <p:nvSpPr>
          <p:cNvPr id="17" name="矩形 16"/>
          <p:cNvSpPr/>
          <p:nvPr/>
        </p:nvSpPr>
        <p:spPr>
          <a:xfrm>
            <a:off x="425648" y="4969469"/>
            <a:ext cx="8407149" cy="507831"/>
          </a:xfrm>
          <a:prstGeom prst="rect">
            <a:avLst/>
          </a:prstGeom>
        </p:spPr>
        <p:txBody>
          <a:bodyPr wrap="square">
            <a:spAutoFit/>
          </a:bodyPr>
          <a:lstStyle/>
          <a:p>
            <a:pPr>
              <a:lnSpc>
                <a:spcPct val="150000"/>
              </a:lnSpc>
            </a:pPr>
            <a:r>
              <a:rPr lang="zh-CN" altLang="en-US" dirty="0">
                <a:solidFill>
                  <a:schemeClr val="tx1">
                    <a:lumMod val="75000"/>
                    <a:lumOff val="25000"/>
                  </a:schemeClr>
                </a:solidFill>
              </a:rPr>
              <a:t>自动缩放功能特别适合</a:t>
            </a:r>
            <a:r>
              <a:rPr lang="zh-CN" altLang="en-US" b="1" dirty="0">
                <a:solidFill>
                  <a:schemeClr val="accent6"/>
                </a:solidFill>
              </a:rPr>
              <a:t>周期性变化</a:t>
            </a:r>
            <a:r>
              <a:rPr lang="zh-CN" altLang="en-US" dirty="0">
                <a:solidFill>
                  <a:schemeClr val="tx1">
                    <a:lumMod val="75000"/>
                    <a:lumOff val="25000"/>
                  </a:schemeClr>
                </a:solidFill>
              </a:rPr>
              <a:t>的应用程序，它由</a:t>
            </a:r>
            <a:r>
              <a:rPr lang="en-US" altLang="zh-CN" b="1" dirty="0" err="1">
                <a:solidFill>
                  <a:schemeClr val="accent6"/>
                </a:solidFill>
              </a:rPr>
              <a:t>CloudWatch</a:t>
            </a:r>
            <a:r>
              <a:rPr lang="zh-CN" altLang="en-US" dirty="0" smtClean="0">
                <a:solidFill>
                  <a:schemeClr val="tx1">
                    <a:lumMod val="75000"/>
                    <a:lumOff val="25000"/>
                  </a:schemeClr>
                </a:solidFill>
              </a:rPr>
              <a:t>自动启动。</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0013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35</a:t>
            </a:fld>
            <a:endParaRPr lang="zh-CN" altLang="en-US" dirty="0"/>
          </a:p>
        </p:txBody>
      </p:sp>
      <p:sp>
        <p:nvSpPr>
          <p:cNvPr id="4" name="矩形 3"/>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339102" cy="461665"/>
          </a:xfrm>
          <a:prstGeom prst="rect">
            <a:avLst/>
          </a:prstGeom>
          <a:noFill/>
        </p:spPr>
        <p:txBody>
          <a:bodyPr wrap="none" rtlCol="0">
            <a:spAutoFit/>
          </a:bodyPr>
          <a:lstStyle/>
          <a:p>
            <a:r>
              <a:rPr lang="zh-CN" altLang="en-US" sz="2400" b="1" dirty="0">
                <a:solidFill>
                  <a:schemeClr val="accent6"/>
                </a:solidFill>
              </a:rPr>
              <a:t>服务管理控制</a:t>
            </a:r>
            <a:r>
              <a:rPr lang="zh-CN" altLang="en-US" sz="2400" b="1" dirty="0" smtClean="0">
                <a:solidFill>
                  <a:schemeClr val="accent6"/>
                </a:solidFill>
              </a:rPr>
              <a:t>台</a:t>
            </a:r>
            <a:endParaRPr lang="zh-CN" altLang="en-US" sz="2400" b="1" dirty="0">
              <a:solidFill>
                <a:schemeClr val="accent6"/>
              </a:solidFill>
            </a:endParaRP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743151" y="2117678"/>
            <a:ext cx="3572073" cy="631459"/>
          </a:xfrm>
          <a:prstGeom prst="rect">
            <a:avLst/>
          </a:prstGeom>
          <a:solidFill>
            <a:schemeClr val="accent6"/>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853647" y="2242375"/>
            <a:ext cx="1364476" cy="400110"/>
          </a:xfrm>
          <a:prstGeom prst="rect">
            <a:avLst/>
          </a:prstGeom>
        </p:spPr>
        <p:txBody>
          <a:bodyPr wrap="none">
            <a:spAutoFit/>
          </a:bodyPr>
          <a:lstStyle/>
          <a:p>
            <a:r>
              <a:rPr lang="zh-CN" altLang="en-US" sz="2000" spc="300" dirty="0" smtClean="0">
                <a:solidFill>
                  <a:schemeClr val="bg1"/>
                </a:solidFill>
              </a:rPr>
              <a:t>网页请求</a:t>
            </a:r>
            <a:endParaRPr lang="zh-CN" altLang="en-US" sz="2000" spc="300" dirty="0">
              <a:solidFill>
                <a:schemeClr val="bg1"/>
              </a:solidFill>
            </a:endParaRPr>
          </a:p>
        </p:txBody>
      </p:sp>
      <p:sp>
        <p:nvSpPr>
          <p:cNvPr id="10" name="矩形 9"/>
          <p:cNvSpPr/>
          <p:nvPr/>
        </p:nvSpPr>
        <p:spPr>
          <a:xfrm>
            <a:off x="2743151" y="3144553"/>
            <a:ext cx="3572073" cy="631459"/>
          </a:xfrm>
          <a:prstGeom prst="rect">
            <a:avLst/>
          </a:prstGeom>
          <a:solidFill>
            <a:schemeClr val="accent6"/>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558695" y="3269250"/>
            <a:ext cx="1954381" cy="400110"/>
          </a:xfrm>
          <a:prstGeom prst="rect">
            <a:avLst/>
          </a:prstGeom>
        </p:spPr>
        <p:txBody>
          <a:bodyPr wrap="none">
            <a:spAutoFit/>
          </a:bodyPr>
          <a:lstStyle/>
          <a:p>
            <a:r>
              <a:rPr lang="zh-CN" altLang="en-US" sz="2000" spc="300" dirty="0" smtClean="0">
                <a:solidFill>
                  <a:schemeClr val="bg1"/>
                </a:solidFill>
              </a:rPr>
              <a:t>弹性负载平衡</a:t>
            </a:r>
            <a:endParaRPr lang="zh-CN" altLang="en-US" sz="2000" spc="300" dirty="0">
              <a:solidFill>
                <a:schemeClr val="bg1"/>
              </a:solidFill>
            </a:endParaRPr>
          </a:p>
        </p:txBody>
      </p:sp>
      <p:sp>
        <p:nvSpPr>
          <p:cNvPr id="12" name="矩形 11"/>
          <p:cNvSpPr/>
          <p:nvPr/>
        </p:nvSpPr>
        <p:spPr>
          <a:xfrm>
            <a:off x="2743151" y="4168580"/>
            <a:ext cx="3572073" cy="631459"/>
          </a:xfrm>
          <a:prstGeom prst="rect">
            <a:avLst/>
          </a:prstGeom>
          <a:solidFill>
            <a:schemeClr val="accent6"/>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853647" y="4293277"/>
            <a:ext cx="1364476" cy="400110"/>
          </a:xfrm>
          <a:prstGeom prst="rect">
            <a:avLst/>
          </a:prstGeom>
        </p:spPr>
        <p:txBody>
          <a:bodyPr wrap="none">
            <a:spAutoFit/>
          </a:bodyPr>
          <a:lstStyle/>
          <a:p>
            <a:r>
              <a:rPr lang="zh-CN" altLang="en-US" sz="2000" spc="300" dirty="0" smtClean="0">
                <a:solidFill>
                  <a:schemeClr val="bg1"/>
                </a:solidFill>
              </a:rPr>
              <a:t>自动缩放</a:t>
            </a:r>
            <a:endParaRPr lang="zh-CN" altLang="en-US" sz="2000" spc="300" dirty="0">
              <a:solidFill>
                <a:schemeClr val="bg1"/>
              </a:solidFill>
            </a:endParaRPr>
          </a:p>
        </p:txBody>
      </p:sp>
      <p:sp>
        <p:nvSpPr>
          <p:cNvPr id="14" name="矩形 13"/>
          <p:cNvSpPr/>
          <p:nvPr/>
        </p:nvSpPr>
        <p:spPr>
          <a:xfrm>
            <a:off x="2743151" y="5192607"/>
            <a:ext cx="3572073" cy="631459"/>
          </a:xfrm>
          <a:prstGeom prst="rect">
            <a:avLst/>
          </a:prstGeom>
          <a:solidFill>
            <a:schemeClr val="accent6"/>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64305" y="5317304"/>
            <a:ext cx="1943161" cy="400110"/>
          </a:xfrm>
          <a:prstGeom prst="rect">
            <a:avLst/>
          </a:prstGeom>
        </p:spPr>
        <p:txBody>
          <a:bodyPr wrap="none">
            <a:spAutoFit/>
          </a:bodyPr>
          <a:lstStyle/>
          <a:p>
            <a:r>
              <a:rPr lang="zh-CN" altLang="en-US" sz="2000" spc="300" dirty="0" smtClean="0">
                <a:solidFill>
                  <a:schemeClr val="bg1"/>
                </a:solidFill>
              </a:rPr>
              <a:t>弹性计算</a:t>
            </a:r>
            <a:r>
              <a:rPr lang="en-US" altLang="zh-CN" sz="2000" spc="300" dirty="0" smtClean="0">
                <a:solidFill>
                  <a:schemeClr val="bg1"/>
                </a:solidFill>
              </a:rPr>
              <a:t>EC2</a:t>
            </a:r>
            <a:endParaRPr lang="zh-CN" altLang="en-US" sz="2000" spc="300" dirty="0">
              <a:solidFill>
                <a:schemeClr val="bg1"/>
              </a:solidFill>
            </a:endParaRPr>
          </a:p>
        </p:txBody>
      </p:sp>
      <p:sp>
        <p:nvSpPr>
          <p:cNvPr id="16" name="矩形 15"/>
          <p:cNvSpPr/>
          <p:nvPr/>
        </p:nvSpPr>
        <p:spPr>
          <a:xfrm>
            <a:off x="813997" y="3153575"/>
            <a:ext cx="1408503" cy="2679513"/>
          </a:xfrm>
          <a:prstGeom prst="rect">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36010" y="3419992"/>
            <a:ext cx="1364476" cy="707886"/>
          </a:xfrm>
          <a:prstGeom prst="rect">
            <a:avLst/>
          </a:prstGeom>
        </p:spPr>
        <p:txBody>
          <a:bodyPr wrap="none">
            <a:spAutoFit/>
          </a:bodyPr>
          <a:lstStyle/>
          <a:p>
            <a:pPr algn="ctr"/>
            <a:r>
              <a:rPr lang="zh-CN" altLang="en-US" sz="2000" spc="300" dirty="0" smtClean="0">
                <a:solidFill>
                  <a:schemeClr val="bg1"/>
                </a:solidFill>
              </a:rPr>
              <a:t>服务管理</a:t>
            </a:r>
            <a:endParaRPr lang="en-US" altLang="zh-CN" sz="2000" spc="300" dirty="0" smtClean="0">
              <a:solidFill>
                <a:schemeClr val="bg1"/>
              </a:solidFill>
            </a:endParaRPr>
          </a:p>
          <a:p>
            <a:pPr algn="ctr"/>
            <a:r>
              <a:rPr lang="zh-CN" altLang="en-US" sz="2000" spc="300" dirty="0" smtClean="0">
                <a:solidFill>
                  <a:schemeClr val="bg1"/>
                </a:solidFill>
              </a:rPr>
              <a:t>控制台</a:t>
            </a:r>
            <a:endParaRPr lang="zh-CN" altLang="en-US" sz="2000" spc="300" dirty="0">
              <a:solidFill>
                <a:schemeClr val="bg1"/>
              </a:solidFill>
            </a:endParaRPr>
          </a:p>
        </p:txBody>
      </p:sp>
      <p:sp>
        <p:nvSpPr>
          <p:cNvPr id="18" name="矩形 17"/>
          <p:cNvSpPr/>
          <p:nvPr/>
        </p:nvSpPr>
        <p:spPr>
          <a:xfrm>
            <a:off x="1130962" y="4693387"/>
            <a:ext cx="774571" cy="707886"/>
          </a:xfrm>
          <a:prstGeom prst="rect">
            <a:avLst/>
          </a:prstGeom>
        </p:spPr>
        <p:txBody>
          <a:bodyPr wrap="none">
            <a:spAutoFit/>
          </a:bodyPr>
          <a:lstStyle/>
          <a:p>
            <a:pPr algn="ctr"/>
            <a:r>
              <a:rPr lang="zh-CN" altLang="en-US" sz="2000" spc="300" dirty="0" smtClean="0">
                <a:solidFill>
                  <a:schemeClr val="bg1"/>
                </a:solidFill>
              </a:rPr>
              <a:t>工具</a:t>
            </a:r>
            <a:endParaRPr lang="en-US" altLang="zh-CN" sz="2000" spc="300" dirty="0" smtClean="0">
              <a:solidFill>
                <a:schemeClr val="bg1"/>
              </a:solidFill>
            </a:endParaRPr>
          </a:p>
          <a:p>
            <a:pPr algn="ctr"/>
            <a:r>
              <a:rPr lang="en-US" altLang="zh-CN" sz="2000" spc="300" dirty="0">
                <a:solidFill>
                  <a:schemeClr val="bg1"/>
                </a:solidFill>
              </a:rPr>
              <a:t>API</a:t>
            </a:r>
            <a:endParaRPr lang="zh-CN" altLang="en-US" sz="2000" spc="300" dirty="0">
              <a:solidFill>
                <a:schemeClr val="bg1"/>
              </a:solidFill>
            </a:endParaRPr>
          </a:p>
        </p:txBody>
      </p:sp>
      <p:sp>
        <p:nvSpPr>
          <p:cNvPr id="19" name="矩形 18"/>
          <p:cNvSpPr/>
          <p:nvPr/>
        </p:nvSpPr>
        <p:spPr>
          <a:xfrm>
            <a:off x="6835875" y="3153575"/>
            <a:ext cx="1408503" cy="2679513"/>
          </a:xfrm>
          <a:prstGeom prst="rect">
            <a:avLst/>
          </a:prstGeom>
          <a:solidFill>
            <a:schemeClr val="tx1">
              <a:lumMod val="75000"/>
              <a:lumOff val="2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857888" y="3573880"/>
            <a:ext cx="1364476" cy="400110"/>
          </a:xfrm>
          <a:prstGeom prst="rect">
            <a:avLst/>
          </a:prstGeom>
        </p:spPr>
        <p:txBody>
          <a:bodyPr wrap="none">
            <a:spAutoFit/>
          </a:bodyPr>
          <a:lstStyle/>
          <a:p>
            <a:pPr algn="ctr"/>
            <a:r>
              <a:rPr lang="zh-CN" altLang="en-US" sz="2000" spc="300" dirty="0" smtClean="0">
                <a:solidFill>
                  <a:schemeClr val="bg1"/>
                </a:solidFill>
              </a:rPr>
              <a:t>监控服务</a:t>
            </a:r>
            <a:endParaRPr lang="zh-CN" altLang="en-US" sz="2000" spc="300" dirty="0">
              <a:solidFill>
                <a:schemeClr val="bg1"/>
              </a:solidFill>
            </a:endParaRPr>
          </a:p>
        </p:txBody>
      </p:sp>
      <p:sp>
        <p:nvSpPr>
          <p:cNvPr id="21" name="矩形 20"/>
          <p:cNvSpPr/>
          <p:nvPr/>
        </p:nvSpPr>
        <p:spPr>
          <a:xfrm>
            <a:off x="6857888" y="4693387"/>
            <a:ext cx="1364476" cy="707886"/>
          </a:xfrm>
          <a:prstGeom prst="rect">
            <a:avLst/>
          </a:prstGeom>
        </p:spPr>
        <p:txBody>
          <a:bodyPr wrap="none">
            <a:spAutoFit/>
          </a:bodyPr>
          <a:lstStyle/>
          <a:p>
            <a:pPr algn="ctr"/>
            <a:r>
              <a:rPr lang="zh-CN" altLang="en-US" sz="2000" spc="300" dirty="0" smtClean="0">
                <a:solidFill>
                  <a:schemeClr val="bg1"/>
                </a:solidFill>
              </a:rPr>
              <a:t>实时可视</a:t>
            </a:r>
            <a:endParaRPr lang="en-US" altLang="zh-CN" sz="2000" spc="300" dirty="0" smtClean="0">
              <a:solidFill>
                <a:schemeClr val="bg1"/>
              </a:solidFill>
            </a:endParaRPr>
          </a:p>
          <a:p>
            <a:pPr algn="ctr"/>
            <a:r>
              <a:rPr lang="zh-CN" altLang="en-US" sz="2000" spc="300" dirty="0" smtClean="0">
                <a:solidFill>
                  <a:schemeClr val="bg1"/>
                </a:solidFill>
              </a:rPr>
              <a:t>监视</a:t>
            </a:r>
            <a:endParaRPr lang="zh-CN" altLang="en-US" sz="2000" spc="300" dirty="0">
              <a:solidFill>
                <a:schemeClr val="bg1"/>
              </a:solidFill>
            </a:endParaRPr>
          </a:p>
        </p:txBody>
      </p:sp>
      <p:cxnSp>
        <p:nvCxnSpPr>
          <p:cNvPr id="22" name="直接连接符 21"/>
          <p:cNvCxnSpPr/>
          <p:nvPr/>
        </p:nvCxnSpPr>
        <p:spPr>
          <a:xfrm>
            <a:off x="4529187" y="2788953"/>
            <a:ext cx="0" cy="330200"/>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29187" y="3824891"/>
            <a:ext cx="0" cy="330200"/>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529187" y="4854669"/>
            <a:ext cx="0" cy="330200"/>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35200" y="3469305"/>
            <a:ext cx="495300" cy="0"/>
          </a:xfrm>
          <a:prstGeom prst="line">
            <a:avLst/>
          </a:prstGeom>
          <a:ln w="28575">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5200" y="4493331"/>
            <a:ext cx="495300" cy="0"/>
          </a:xfrm>
          <a:prstGeom prst="line">
            <a:avLst/>
          </a:prstGeom>
          <a:ln w="28575">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235200" y="5508336"/>
            <a:ext cx="495300" cy="0"/>
          </a:xfrm>
          <a:prstGeom prst="line">
            <a:avLst/>
          </a:prstGeom>
          <a:ln w="28575">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315224" y="3469305"/>
            <a:ext cx="495300" cy="0"/>
          </a:xfrm>
          <a:prstGeom prst="line">
            <a:avLst/>
          </a:prstGeom>
          <a:ln w="28575">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315224" y="4493331"/>
            <a:ext cx="495300" cy="0"/>
          </a:xfrm>
          <a:prstGeom prst="line">
            <a:avLst/>
          </a:prstGeom>
          <a:ln w="28575">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315224" y="5508336"/>
            <a:ext cx="495300" cy="0"/>
          </a:xfrm>
          <a:prstGeom prst="line">
            <a:avLst/>
          </a:prstGeom>
          <a:ln w="28575">
            <a:solidFill>
              <a:schemeClr val="tx1">
                <a:lumMod val="75000"/>
                <a:lumOff val="2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09960" y="1418403"/>
            <a:ext cx="8051850" cy="369332"/>
          </a:xfrm>
          <a:prstGeom prst="rect">
            <a:avLst/>
          </a:prstGeom>
          <a:solidFill>
            <a:schemeClr val="bg1">
              <a:lumMod val="85000"/>
            </a:schemeClr>
          </a:solidFill>
        </p:spPr>
        <p:txBody>
          <a:bodyPr wrap="square">
            <a:spAutoFit/>
          </a:bodyPr>
          <a:lstStyle/>
          <a:p>
            <a:r>
              <a:rPr lang="zh-CN" altLang="en-US" spc="300" dirty="0">
                <a:solidFill>
                  <a:schemeClr val="tx1">
                    <a:lumMod val="75000"/>
                    <a:lumOff val="25000"/>
                  </a:schemeClr>
                </a:solidFill>
              </a:rPr>
              <a:t>各项技术通过互相配合来实现</a:t>
            </a:r>
            <a:r>
              <a:rPr lang="en-US" altLang="zh-CN" spc="300" dirty="0">
                <a:solidFill>
                  <a:schemeClr val="tx1">
                    <a:lumMod val="75000"/>
                    <a:lumOff val="25000"/>
                  </a:schemeClr>
                </a:solidFill>
              </a:rPr>
              <a:t>EC2</a:t>
            </a:r>
            <a:r>
              <a:rPr lang="zh-CN" altLang="en-US" spc="300" dirty="0">
                <a:solidFill>
                  <a:schemeClr val="tx1">
                    <a:lumMod val="75000"/>
                    <a:lumOff val="25000"/>
                  </a:schemeClr>
                </a:solidFill>
              </a:rPr>
              <a:t>的可扩展性和可靠性</a:t>
            </a:r>
          </a:p>
        </p:txBody>
      </p:sp>
    </p:spTree>
    <p:extLst>
      <p:ext uri="{BB962C8B-B14F-4D97-AF65-F5344CB8AC3E}">
        <p14:creationId xmlns:p14="http://schemas.microsoft.com/office/powerpoint/2010/main" val="418923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2232786" y="2467204"/>
            <a:ext cx="4495141" cy="600164"/>
          </a:xfrm>
          <a:prstGeom prst="rect">
            <a:avLst/>
          </a:prstGeom>
        </p:spPr>
        <p:txBody>
          <a:bodyPr wrap="none">
            <a:spAutoFit/>
          </a:bodyPr>
          <a:lstStyle/>
          <a:p>
            <a:r>
              <a:rPr lang="en-US" altLang="zh-CN" sz="3300" b="1" spc="225" dirty="0" smtClean="0">
                <a:solidFill>
                  <a:srgbClr val="96C527"/>
                </a:solidFill>
                <a:latin typeface="微软雅黑" panose="020B0503020204020204" pitchFamily="34" charset="-122"/>
                <a:ea typeface="微软雅黑" panose="020B0503020204020204" pitchFamily="34" charset="-122"/>
              </a:rPr>
              <a:t>23.2 </a:t>
            </a:r>
            <a:r>
              <a:rPr lang="zh-CN" altLang="en-US" sz="3300" b="1" spc="225" dirty="0" smtClean="0">
                <a:solidFill>
                  <a:srgbClr val="96C527"/>
                </a:solidFill>
                <a:latin typeface="微软雅黑" panose="020B0503020204020204" pitchFamily="34" charset="-122"/>
                <a:ea typeface="微软雅黑" panose="020B0503020204020204" pitchFamily="34" charset="-122"/>
              </a:rPr>
              <a:t>弹性计算云</a:t>
            </a:r>
            <a:r>
              <a:rPr lang="en-US" altLang="zh-CN" sz="3300" b="1" spc="225" dirty="0" smtClean="0">
                <a:solidFill>
                  <a:srgbClr val="96C527"/>
                </a:solidFill>
                <a:latin typeface="微软雅黑" panose="020B0503020204020204" pitchFamily="34" charset="-122"/>
                <a:ea typeface="微软雅黑" panose="020B0503020204020204" pitchFamily="34" charset="-122"/>
              </a:rPr>
              <a:t>EC2</a:t>
            </a:r>
            <a:endParaRPr lang="en-US" altLang="zh-CN" sz="3300" b="1" spc="225" dirty="0">
              <a:solidFill>
                <a:srgbClr val="96C527"/>
              </a:solidFill>
              <a:latin typeface="微软雅黑" panose="020B0503020204020204" pitchFamily="34" charset="-122"/>
              <a:ea typeface="微软雅黑" panose="020B0503020204020204" pitchFamily="34" charset="-122"/>
            </a:endParaRPr>
          </a:p>
        </p:txBody>
      </p:sp>
      <p:sp>
        <p:nvSpPr>
          <p:cNvPr id="3" name="等腰三角形 2"/>
          <p:cNvSpPr/>
          <p:nvPr/>
        </p:nvSpPr>
        <p:spPr>
          <a:xfrm rot="5400000">
            <a:off x="2844079" y="4398789"/>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101886" y="3297985"/>
            <a:ext cx="3401893" cy="415498"/>
          </a:xfrm>
          <a:prstGeom prst="rect">
            <a:avLst/>
          </a:prstGeom>
        </p:spPr>
        <p:txBody>
          <a:bodyPr wrap="none">
            <a:spAutoFit/>
          </a:bodyPr>
          <a:lstStyle/>
          <a:p>
            <a:r>
              <a:rPr lang="en-US" altLang="zh-CN" sz="2100" spc="225" dirty="0" smtClean="0">
                <a:solidFill>
                  <a:schemeClr val="bg1">
                    <a:lumMod val="65000"/>
                  </a:schemeClr>
                </a:solidFill>
                <a:latin typeface="+mn-ea"/>
              </a:rPr>
              <a:t>23.2.1  </a:t>
            </a:r>
            <a:r>
              <a:rPr lang="en-US" altLang="zh-CN" sz="2100" spc="225" dirty="0">
                <a:solidFill>
                  <a:schemeClr val="bg1">
                    <a:lumMod val="65000"/>
                  </a:schemeClr>
                </a:solidFill>
                <a:latin typeface="+mn-ea"/>
              </a:rPr>
              <a:t>EC2</a:t>
            </a:r>
            <a:r>
              <a:rPr lang="zh-CN" altLang="en-US" sz="2100" spc="225" dirty="0">
                <a:solidFill>
                  <a:schemeClr val="bg1">
                    <a:lumMod val="65000"/>
                  </a:schemeClr>
                </a:solidFill>
                <a:latin typeface="+mn-ea"/>
              </a:rPr>
              <a:t>的基本架构</a:t>
            </a:r>
          </a:p>
        </p:txBody>
      </p:sp>
      <p:sp>
        <p:nvSpPr>
          <p:cNvPr id="7" name="矩形 6"/>
          <p:cNvSpPr/>
          <p:nvPr/>
        </p:nvSpPr>
        <p:spPr>
          <a:xfrm>
            <a:off x="3101886" y="3789652"/>
            <a:ext cx="3401893" cy="415498"/>
          </a:xfrm>
          <a:prstGeom prst="rect">
            <a:avLst/>
          </a:prstGeom>
        </p:spPr>
        <p:txBody>
          <a:bodyPr wrap="none">
            <a:spAutoFit/>
          </a:bodyPr>
          <a:lstStyle/>
          <a:p>
            <a:r>
              <a:rPr lang="en-US" altLang="zh-CN" sz="2100" spc="225" dirty="0" smtClean="0">
                <a:solidFill>
                  <a:schemeClr val="bg1">
                    <a:lumMod val="65000"/>
                  </a:schemeClr>
                </a:solidFill>
                <a:latin typeface="+mn-ea"/>
              </a:rPr>
              <a:t>23.2.2  </a:t>
            </a:r>
            <a:r>
              <a:rPr lang="en-US" altLang="zh-CN" sz="2100" spc="225" dirty="0">
                <a:solidFill>
                  <a:schemeClr val="bg1">
                    <a:lumMod val="65000"/>
                  </a:schemeClr>
                </a:solidFill>
                <a:latin typeface="+mn-ea"/>
              </a:rPr>
              <a:t>EC2</a:t>
            </a:r>
            <a:r>
              <a:rPr lang="zh-CN" altLang="en-US" sz="2100" spc="225" dirty="0">
                <a:solidFill>
                  <a:schemeClr val="bg1">
                    <a:lumMod val="65000"/>
                  </a:schemeClr>
                </a:solidFill>
                <a:latin typeface="+mn-ea"/>
              </a:rPr>
              <a:t>的关键技术</a:t>
            </a:r>
          </a:p>
        </p:txBody>
      </p:sp>
      <p:sp>
        <p:nvSpPr>
          <p:cNvPr id="8" name="矩形 7"/>
          <p:cNvSpPr/>
          <p:nvPr/>
        </p:nvSpPr>
        <p:spPr>
          <a:xfrm>
            <a:off x="3101886" y="4271008"/>
            <a:ext cx="4296369" cy="415498"/>
          </a:xfrm>
          <a:prstGeom prst="rect">
            <a:avLst/>
          </a:prstGeom>
        </p:spPr>
        <p:txBody>
          <a:bodyPr wrap="none">
            <a:spAutoFit/>
          </a:bodyPr>
          <a:lstStyle/>
          <a:p>
            <a:r>
              <a:rPr lang="en-US" altLang="zh-CN" sz="2100" kern="500" spc="225" dirty="0" smtClean="0">
                <a:solidFill>
                  <a:schemeClr val="bg1"/>
                </a:solidFill>
                <a:latin typeface="+mn-ea"/>
              </a:rPr>
              <a:t>23.2.3  </a:t>
            </a:r>
            <a:r>
              <a:rPr lang="en-US" altLang="zh-CN" sz="2100" kern="500" spc="225" dirty="0">
                <a:solidFill>
                  <a:schemeClr val="bg1"/>
                </a:solidFill>
                <a:latin typeface="+mn-ea"/>
              </a:rPr>
              <a:t>EC2</a:t>
            </a:r>
            <a:r>
              <a:rPr lang="zh-CN" altLang="en-US" sz="2100" kern="500" spc="225" dirty="0">
                <a:solidFill>
                  <a:schemeClr val="bg1"/>
                </a:solidFill>
                <a:latin typeface="+mn-ea"/>
              </a:rPr>
              <a:t>的安全及容错机制</a:t>
            </a:r>
          </a:p>
        </p:txBody>
      </p:sp>
    </p:spTree>
    <p:extLst>
      <p:ext uri="{BB962C8B-B14F-4D97-AF65-F5344CB8AC3E}">
        <p14:creationId xmlns:p14="http://schemas.microsoft.com/office/powerpoint/2010/main" val="337173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37</a:t>
            </a:fld>
            <a:endParaRPr lang="zh-CN" altLang="en-US" dirty="0"/>
          </a:p>
        </p:txBody>
      </p:sp>
      <p:sp>
        <p:nvSpPr>
          <p:cNvPr id="3" name="文本框 2"/>
          <p:cNvSpPr txBox="1"/>
          <p:nvPr/>
        </p:nvSpPr>
        <p:spPr>
          <a:xfrm>
            <a:off x="404049" y="808059"/>
            <a:ext cx="3219151" cy="461665"/>
          </a:xfrm>
          <a:prstGeom prst="rect">
            <a:avLst/>
          </a:prstGeom>
          <a:noFill/>
        </p:spPr>
        <p:txBody>
          <a:bodyPr wrap="none" rtlCol="0">
            <a:spAutoFit/>
          </a:bodyPr>
          <a:lstStyle/>
          <a:p>
            <a:r>
              <a:rPr lang="en-US" altLang="zh-CN" sz="2400" b="1" dirty="0">
                <a:solidFill>
                  <a:schemeClr val="accent6"/>
                </a:solidFill>
              </a:rPr>
              <a:t>EC2</a:t>
            </a:r>
            <a:r>
              <a:rPr lang="zh-CN" altLang="en-US" sz="2400" b="1" dirty="0">
                <a:solidFill>
                  <a:schemeClr val="accent6"/>
                </a:solidFill>
              </a:rPr>
              <a:t>的安全及容错机制</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914773" y="4687154"/>
            <a:ext cx="4933951" cy="646331"/>
          </a:xfrm>
          <a:prstGeom prst="rect">
            <a:avLst/>
          </a:prstGeom>
        </p:spPr>
        <p:txBody>
          <a:bodyPr wrap="square">
            <a:spAutoFit/>
          </a:bodyPr>
          <a:lstStyle/>
          <a:p>
            <a:r>
              <a:rPr lang="zh-CN" altLang="en-US" dirty="0" smtClean="0">
                <a:solidFill>
                  <a:schemeClr val="tx1">
                    <a:lumMod val="75000"/>
                    <a:lumOff val="25000"/>
                  </a:schemeClr>
                </a:solidFill>
              </a:rPr>
              <a:t>当一个组的</a:t>
            </a:r>
            <a:r>
              <a:rPr lang="zh-CN" altLang="en-US" b="1" dirty="0" smtClean="0">
                <a:solidFill>
                  <a:schemeClr val="accent6"/>
                </a:solidFill>
              </a:rPr>
              <a:t>规则改变</a:t>
            </a:r>
            <a:r>
              <a:rPr lang="zh-CN" altLang="en-US" dirty="0" smtClean="0">
                <a:solidFill>
                  <a:schemeClr val="tx1">
                    <a:lumMod val="75000"/>
                    <a:lumOff val="25000"/>
                  </a:schemeClr>
                </a:solidFill>
              </a:rPr>
              <a:t>后，改变的规则自动</a:t>
            </a:r>
            <a:r>
              <a:rPr lang="zh-CN" altLang="en-US" b="1" dirty="0" smtClean="0">
                <a:solidFill>
                  <a:schemeClr val="tx1">
                    <a:lumMod val="75000"/>
                    <a:lumOff val="25000"/>
                  </a:schemeClr>
                </a:solidFill>
              </a:rPr>
              <a:t>适用</a:t>
            </a:r>
            <a:r>
              <a:rPr lang="zh-CN" altLang="en-US" dirty="0" smtClean="0">
                <a:solidFill>
                  <a:schemeClr val="tx1">
                    <a:lumMod val="75000"/>
                    <a:lumOff val="25000"/>
                  </a:schemeClr>
                </a:solidFill>
              </a:rPr>
              <a:t>于组中所有的成员。</a:t>
            </a:r>
            <a:endParaRPr lang="zh-CN" altLang="en-US" dirty="0">
              <a:solidFill>
                <a:schemeClr val="tx1">
                  <a:lumMod val="75000"/>
                  <a:lumOff val="25000"/>
                </a:schemeClr>
              </a:solidFill>
            </a:endParaRPr>
          </a:p>
        </p:txBody>
      </p:sp>
      <p:sp>
        <p:nvSpPr>
          <p:cNvPr id="7" name="矩形 6"/>
          <p:cNvSpPr/>
          <p:nvPr/>
        </p:nvSpPr>
        <p:spPr>
          <a:xfrm>
            <a:off x="3914775" y="2021548"/>
            <a:ext cx="4933949" cy="646331"/>
          </a:xfrm>
          <a:prstGeom prst="rect">
            <a:avLst/>
          </a:prstGeom>
        </p:spPr>
        <p:txBody>
          <a:bodyPr wrap="square">
            <a:spAutoFit/>
          </a:bodyPr>
          <a:lstStyle/>
          <a:p>
            <a:r>
              <a:rPr lang="zh-CN" altLang="en-US" dirty="0">
                <a:solidFill>
                  <a:schemeClr val="tx1">
                    <a:lumMod val="75000"/>
                    <a:lumOff val="25000"/>
                  </a:schemeClr>
                </a:solidFill>
              </a:rPr>
              <a:t>安全组是一组规则，用户利用这些规则来决定哪些</a:t>
            </a:r>
            <a:r>
              <a:rPr lang="zh-CN" altLang="en-US" b="1" dirty="0">
                <a:solidFill>
                  <a:schemeClr val="accent6"/>
                </a:solidFill>
              </a:rPr>
              <a:t>网络流量会被实例接受</a:t>
            </a:r>
            <a:r>
              <a:rPr lang="zh-CN" altLang="en-US" dirty="0">
                <a:solidFill>
                  <a:schemeClr val="tx1">
                    <a:lumMod val="75000"/>
                    <a:lumOff val="25000"/>
                  </a:schemeClr>
                </a:solidFill>
              </a:rPr>
              <a:t>，其他则全部拒绝。</a:t>
            </a:r>
            <a:endParaRPr lang="en-US" altLang="zh-CN" dirty="0">
              <a:solidFill>
                <a:schemeClr val="tx1">
                  <a:lumMod val="75000"/>
                  <a:lumOff val="25000"/>
                </a:schemeClr>
              </a:solidFill>
            </a:endParaRPr>
          </a:p>
        </p:txBody>
      </p:sp>
      <p:sp>
        <p:nvSpPr>
          <p:cNvPr id="8" name="矩形 7"/>
          <p:cNvSpPr/>
          <p:nvPr/>
        </p:nvSpPr>
        <p:spPr>
          <a:xfrm>
            <a:off x="3914775" y="2908361"/>
            <a:ext cx="4933949" cy="646331"/>
          </a:xfrm>
          <a:prstGeom prst="rect">
            <a:avLst/>
          </a:prstGeom>
        </p:spPr>
        <p:txBody>
          <a:bodyPr wrap="square">
            <a:spAutoFit/>
          </a:bodyPr>
          <a:lstStyle/>
          <a:p>
            <a:r>
              <a:rPr lang="zh-CN" altLang="en-US" dirty="0">
                <a:solidFill>
                  <a:schemeClr val="tx1">
                    <a:lumMod val="75000"/>
                    <a:lumOff val="25000"/>
                  </a:schemeClr>
                </a:solidFill>
              </a:rPr>
              <a:t>当用户的实例被创建时，如果没有指定</a:t>
            </a:r>
            <a:r>
              <a:rPr lang="zh-CN" altLang="en-US" b="1" dirty="0">
                <a:solidFill>
                  <a:schemeClr val="accent6"/>
                </a:solidFill>
              </a:rPr>
              <a:t>安全组</a:t>
            </a:r>
            <a:r>
              <a:rPr lang="zh-CN" altLang="en-US" dirty="0">
                <a:solidFill>
                  <a:schemeClr val="tx1">
                    <a:lumMod val="75000"/>
                    <a:lumOff val="25000"/>
                  </a:schemeClr>
                </a:solidFill>
              </a:rPr>
              <a:t>，则系统自动将该实例分配给一个</a:t>
            </a:r>
            <a:r>
              <a:rPr lang="zh-CN" altLang="en-US" b="1" dirty="0">
                <a:solidFill>
                  <a:schemeClr val="accent6"/>
                </a:solidFill>
              </a:rPr>
              <a:t>默认</a:t>
            </a:r>
            <a:r>
              <a:rPr lang="zh-CN" altLang="en-US" b="1" dirty="0" smtClean="0">
                <a:solidFill>
                  <a:schemeClr val="accent6"/>
                </a:solidFill>
              </a:rPr>
              <a:t>组</a:t>
            </a:r>
            <a:r>
              <a:rPr lang="zh-CN" altLang="en-US" dirty="0" smtClean="0">
                <a:solidFill>
                  <a:schemeClr val="tx1">
                    <a:lumMod val="75000"/>
                    <a:lumOff val="25000"/>
                  </a:schemeClr>
                </a:solidFill>
              </a:rPr>
              <a:t>。</a:t>
            </a:r>
            <a:endParaRPr lang="en-US" altLang="zh-CN" dirty="0">
              <a:solidFill>
                <a:schemeClr val="tx1">
                  <a:lumMod val="75000"/>
                  <a:lumOff val="25000"/>
                </a:schemeClr>
              </a:solidFill>
            </a:endParaRPr>
          </a:p>
        </p:txBody>
      </p:sp>
      <p:sp>
        <p:nvSpPr>
          <p:cNvPr id="9" name="矩形 8"/>
          <p:cNvSpPr/>
          <p:nvPr/>
        </p:nvSpPr>
        <p:spPr>
          <a:xfrm>
            <a:off x="3914775" y="3936882"/>
            <a:ext cx="4933950" cy="369332"/>
          </a:xfrm>
          <a:prstGeom prst="rect">
            <a:avLst/>
          </a:prstGeom>
        </p:spPr>
        <p:txBody>
          <a:bodyPr wrap="square">
            <a:spAutoFit/>
          </a:bodyPr>
          <a:lstStyle/>
          <a:p>
            <a:r>
              <a:rPr lang="zh-CN" altLang="en-US" dirty="0">
                <a:solidFill>
                  <a:schemeClr val="tx1">
                    <a:lumMod val="75000"/>
                    <a:lumOff val="25000"/>
                  </a:schemeClr>
                </a:solidFill>
              </a:rPr>
              <a:t>默认组只接受</a:t>
            </a:r>
            <a:r>
              <a:rPr lang="zh-CN" altLang="en-US" b="1" dirty="0">
                <a:solidFill>
                  <a:schemeClr val="accent6"/>
                </a:solidFill>
              </a:rPr>
              <a:t>组内成员的消息</a:t>
            </a:r>
            <a:r>
              <a:rPr lang="zh-CN" altLang="en-US" dirty="0">
                <a:solidFill>
                  <a:schemeClr val="tx1">
                    <a:lumMod val="75000"/>
                    <a:lumOff val="25000"/>
                  </a:schemeClr>
                </a:solidFill>
              </a:rPr>
              <a:t>，拒绝</a:t>
            </a:r>
            <a:r>
              <a:rPr lang="zh-CN" altLang="en-US" dirty="0" smtClean="0">
                <a:solidFill>
                  <a:schemeClr val="tx1">
                    <a:lumMod val="75000"/>
                    <a:lumOff val="25000"/>
                  </a:schemeClr>
                </a:solidFill>
              </a:rPr>
              <a:t>其他消息</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10412"/>
          <a:stretch/>
        </p:blipFill>
        <p:spPr>
          <a:xfrm>
            <a:off x="468238" y="2002030"/>
            <a:ext cx="2931112" cy="3567305"/>
          </a:xfrm>
          <a:prstGeom prst="rect">
            <a:avLst/>
          </a:prstGeom>
        </p:spPr>
      </p:pic>
      <p:sp>
        <p:nvSpPr>
          <p:cNvPr id="11" name="文本框 10"/>
          <p:cNvSpPr txBox="1"/>
          <p:nvPr/>
        </p:nvSpPr>
        <p:spPr>
          <a:xfrm>
            <a:off x="1353346" y="3127129"/>
            <a:ext cx="1160895" cy="646331"/>
          </a:xfrm>
          <a:prstGeom prst="rect">
            <a:avLst/>
          </a:prstGeom>
          <a:noFill/>
        </p:spPr>
        <p:txBody>
          <a:bodyPr wrap="none" rtlCol="0">
            <a:spAutoFit/>
          </a:bodyPr>
          <a:lstStyle/>
          <a:p>
            <a:r>
              <a:rPr lang="en-US" altLang="zh-CN" sz="3600" b="1" spc="300" dirty="0" smtClean="0">
                <a:solidFill>
                  <a:schemeClr val="bg1"/>
                </a:solidFill>
              </a:rPr>
              <a:t>EC2</a:t>
            </a:r>
            <a:endParaRPr lang="zh-CN" altLang="en-US" sz="3600" b="1" spc="300" dirty="0">
              <a:solidFill>
                <a:schemeClr val="bg1"/>
              </a:solidFill>
            </a:endParaRPr>
          </a:p>
        </p:txBody>
      </p:sp>
      <p:sp>
        <p:nvSpPr>
          <p:cNvPr id="12" name="矩形 11"/>
          <p:cNvSpPr/>
          <p:nvPr/>
        </p:nvSpPr>
        <p:spPr>
          <a:xfrm>
            <a:off x="3819525" y="2071469"/>
            <a:ext cx="95248" cy="5479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819525" y="2959532"/>
            <a:ext cx="95248" cy="5479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819525" y="3847595"/>
            <a:ext cx="95248" cy="5479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819525" y="4735657"/>
            <a:ext cx="95248" cy="5479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9015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38</a:t>
            </a:fld>
            <a:endParaRPr lang="zh-CN" altLang="en-US" dirty="0"/>
          </a:p>
        </p:txBody>
      </p:sp>
      <p:sp>
        <p:nvSpPr>
          <p:cNvPr id="3" name="文本框 2"/>
          <p:cNvSpPr txBox="1"/>
          <p:nvPr/>
        </p:nvSpPr>
        <p:spPr>
          <a:xfrm>
            <a:off x="404049" y="808059"/>
            <a:ext cx="3219151" cy="461665"/>
          </a:xfrm>
          <a:prstGeom prst="rect">
            <a:avLst/>
          </a:prstGeom>
          <a:noFill/>
        </p:spPr>
        <p:txBody>
          <a:bodyPr wrap="none" rtlCol="0">
            <a:spAutoFit/>
          </a:bodyPr>
          <a:lstStyle/>
          <a:p>
            <a:r>
              <a:rPr lang="en-US" altLang="zh-CN" sz="2400" b="1" dirty="0">
                <a:solidFill>
                  <a:schemeClr val="accent6"/>
                </a:solidFill>
              </a:rPr>
              <a:t>EC2</a:t>
            </a:r>
            <a:r>
              <a:rPr lang="zh-CN" altLang="en-US" sz="2400" b="1" dirty="0">
                <a:solidFill>
                  <a:schemeClr val="accent6"/>
                </a:solidFill>
              </a:rPr>
              <a:t>的安全及容错机制</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pic>
        <p:nvPicPr>
          <p:cNvPr id="13314" name="图片 20" descr="4-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1200" y="2151328"/>
            <a:ext cx="5369369" cy="3415001"/>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156339" y="5659994"/>
            <a:ext cx="2759089" cy="338554"/>
          </a:xfrm>
          <a:prstGeom prst="rect">
            <a:avLst/>
          </a:prstGeom>
        </p:spPr>
        <p:txBody>
          <a:bodyPr wrap="none">
            <a:spAutoFit/>
          </a:bodyPr>
          <a:lstStyle/>
          <a:p>
            <a:r>
              <a:rPr lang="zh-CN" altLang="en-US" sz="1600" kern="500" spc="225" dirty="0" smtClean="0">
                <a:solidFill>
                  <a:schemeClr val="tx1">
                    <a:lumMod val="75000"/>
                    <a:lumOff val="25000"/>
                  </a:schemeClr>
                </a:solidFill>
                <a:latin typeface="+mn-ea"/>
              </a:rPr>
              <a:t>用户使用密钥对登录服务</a:t>
            </a:r>
            <a:endParaRPr lang="zh-CN" altLang="en-US" sz="1600" kern="500" spc="225" dirty="0">
              <a:solidFill>
                <a:schemeClr val="tx1">
                  <a:lumMod val="75000"/>
                  <a:lumOff val="25000"/>
                </a:schemeClr>
              </a:solidFill>
              <a:latin typeface="+mn-ea"/>
            </a:endParaRPr>
          </a:p>
        </p:txBody>
      </p:sp>
      <p:sp>
        <p:nvSpPr>
          <p:cNvPr id="9" name="矩形 8"/>
          <p:cNvSpPr/>
          <p:nvPr/>
        </p:nvSpPr>
        <p:spPr>
          <a:xfrm>
            <a:off x="361984" y="1227998"/>
            <a:ext cx="8568501" cy="923330"/>
          </a:xfrm>
          <a:prstGeom prst="rect">
            <a:avLst/>
          </a:prstGeom>
        </p:spPr>
        <p:txBody>
          <a:bodyPr wrap="square">
            <a:spAutoFit/>
          </a:bodyPr>
          <a:lstStyle/>
          <a:p>
            <a:pPr>
              <a:lnSpc>
                <a:spcPct val="150000"/>
              </a:lnSpc>
            </a:pPr>
            <a:r>
              <a:rPr lang="en-US" altLang="zh-CN" dirty="0">
                <a:solidFill>
                  <a:schemeClr val="tx1">
                    <a:lumMod val="75000"/>
                    <a:lumOff val="25000"/>
                  </a:schemeClr>
                </a:solidFill>
              </a:rPr>
              <a:t>SSH</a:t>
            </a:r>
            <a:r>
              <a:rPr lang="zh-CN" altLang="en-US" dirty="0">
                <a:solidFill>
                  <a:schemeClr val="tx1">
                    <a:lumMod val="75000"/>
                    <a:lumOff val="25000"/>
                  </a:schemeClr>
                </a:solidFill>
              </a:rPr>
              <a:t>是目前对网络上传输的数据进行加密的一种很可靠的协议，当用户创建一个</a:t>
            </a:r>
            <a:r>
              <a:rPr lang="zh-CN" altLang="en-US" b="1" dirty="0">
                <a:solidFill>
                  <a:schemeClr val="accent6"/>
                </a:solidFill>
              </a:rPr>
              <a:t>密钥对</a:t>
            </a:r>
            <a:r>
              <a:rPr lang="zh-CN" altLang="en-US" dirty="0">
                <a:solidFill>
                  <a:schemeClr val="tx1">
                    <a:lumMod val="75000"/>
                    <a:lumOff val="25000"/>
                  </a:schemeClr>
                </a:solidFill>
              </a:rPr>
              <a:t>时，</a:t>
            </a:r>
            <a:r>
              <a:rPr lang="zh-CN" altLang="en-US" b="1" dirty="0">
                <a:solidFill>
                  <a:schemeClr val="accent6"/>
                </a:solidFill>
              </a:rPr>
              <a:t>密钥对的名称</a:t>
            </a:r>
            <a:r>
              <a:rPr lang="zh-CN" altLang="en-US" dirty="0">
                <a:solidFill>
                  <a:schemeClr val="tx1">
                    <a:lumMod val="75000"/>
                    <a:lumOff val="25000"/>
                  </a:schemeClr>
                </a:solidFill>
              </a:rPr>
              <a:t>（</a:t>
            </a:r>
            <a:r>
              <a:rPr lang="en-US" altLang="zh-CN" dirty="0">
                <a:solidFill>
                  <a:schemeClr val="tx1">
                    <a:lumMod val="75000"/>
                    <a:lumOff val="25000"/>
                  </a:schemeClr>
                </a:solidFill>
              </a:rPr>
              <a:t>Key Pair Name</a:t>
            </a:r>
            <a:r>
              <a:rPr lang="zh-CN" altLang="en-US" dirty="0">
                <a:solidFill>
                  <a:schemeClr val="tx1">
                    <a:lumMod val="75000"/>
                    <a:lumOff val="25000"/>
                  </a:schemeClr>
                </a:solidFill>
              </a:rPr>
              <a:t>）和</a:t>
            </a:r>
            <a:r>
              <a:rPr lang="zh-CN" altLang="en-US" b="1" dirty="0">
                <a:solidFill>
                  <a:schemeClr val="accent6"/>
                </a:solidFill>
              </a:rPr>
              <a:t>公钥</a:t>
            </a:r>
            <a:r>
              <a:rPr lang="zh-CN" altLang="en-US" dirty="0">
                <a:solidFill>
                  <a:schemeClr val="tx1">
                    <a:lumMod val="75000"/>
                    <a:lumOff val="25000"/>
                  </a:schemeClr>
                </a:solidFill>
              </a:rPr>
              <a:t>（</a:t>
            </a:r>
            <a:r>
              <a:rPr lang="en-US" altLang="zh-CN" dirty="0">
                <a:solidFill>
                  <a:schemeClr val="tx1">
                    <a:lumMod val="75000"/>
                    <a:lumOff val="25000"/>
                  </a:schemeClr>
                </a:solidFill>
              </a:rPr>
              <a:t>Public Key</a:t>
            </a:r>
            <a:r>
              <a:rPr lang="zh-CN" altLang="en-US" dirty="0">
                <a:solidFill>
                  <a:schemeClr val="tx1">
                    <a:lumMod val="75000"/>
                    <a:lumOff val="25000"/>
                  </a:schemeClr>
                </a:solidFill>
              </a:rPr>
              <a:t>）会被</a:t>
            </a:r>
            <a:r>
              <a:rPr lang="zh-CN" altLang="en-US" b="1" dirty="0">
                <a:solidFill>
                  <a:schemeClr val="accent6"/>
                </a:solidFill>
              </a:rPr>
              <a:t>存储</a:t>
            </a:r>
            <a:r>
              <a:rPr lang="zh-CN" altLang="en-US" dirty="0">
                <a:solidFill>
                  <a:schemeClr val="tx1">
                    <a:lumMod val="75000"/>
                    <a:lumOff val="25000"/>
                  </a:schemeClr>
                </a:solidFill>
              </a:rPr>
              <a:t>在</a:t>
            </a:r>
            <a:r>
              <a:rPr lang="en-US" altLang="zh-CN" dirty="0">
                <a:solidFill>
                  <a:schemeClr val="tx1">
                    <a:lumMod val="75000"/>
                    <a:lumOff val="25000"/>
                  </a:schemeClr>
                </a:solidFill>
              </a:rPr>
              <a:t>EC2</a:t>
            </a:r>
            <a:r>
              <a:rPr lang="zh-CN" altLang="en-US" dirty="0" smtClean="0">
                <a:solidFill>
                  <a:schemeClr val="tx1">
                    <a:lumMod val="75000"/>
                    <a:lumOff val="25000"/>
                  </a:schemeClr>
                </a:solidFill>
              </a:rPr>
              <a:t>中</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611070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39</a:t>
            </a:fld>
            <a:endParaRPr lang="zh-CN" altLang="en-US" dirty="0"/>
          </a:p>
        </p:txBody>
      </p:sp>
      <p:sp>
        <p:nvSpPr>
          <p:cNvPr id="3" name="文本框 2"/>
          <p:cNvSpPr txBox="1"/>
          <p:nvPr/>
        </p:nvSpPr>
        <p:spPr>
          <a:xfrm>
            <a:off x="404049" y="808059"/>
            <a:ext cx="3219151" cy="461665"/>
          </a:xfrm>
          <a:prstGeom prst="rect">
            <a:avLst/>
          </a:prstGeom>
          <a:noFill/>
        </p:spPr>
        <p:txBody>
          <a:bodyPr wrap="none" rtlCol="0">
            <a:spAutoFit/>
          </a:bodyPr>
          <a:lstStyle/>
          <a:p>
            <a:r>
              <a:rPr lang="en-US" altLang="zh-CN" sz="2400" b="1" dirty="0">
                <a:solidFill>
                  <a:schemeClr val="accent6"/>
                </a:solidFill>
              </a:rPr>
              <a:t>EC2</a:t>
            </a:r>
            <a:r>
              <a:rPr lang="zh-CN" altLang="en-US" sz="2400" b="1" dirty="0">
                <a:solidFill>
                  <a:schemeClr val="accent6"/>
                </a:solidFill>
              </a:rPr>
              <a:t>的安全及容错机制</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199435" y="96020"/>
            <a:ext cx="3417923"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23.2 </a:t>
            </a:r>
            <a:r>
              <a:rPr lang="zh-CN" altLang="en-US" sz="2400" b="1" spc="225" dirty="0" smtClean="0">
                <a:solidFill>
                  <a:schemeClr val="bg1"/>
                </a:solidFill>
                <a:latin typeface="微软雅黑" panose="020B0503020204020204" pitchFamily="34" charset="-122"/>
                <a:ea typeface="微软雅黑" panose="020B0503020204020204" pitchFamily="34" charset="-122"/>
              </a:rPr>
              <a:t>弹性计算云</a:t>
            </a:r>
            <a:r>
              <a:rPr lang="en-US" altLang="zh-CN" sz="2400" b="1" spc="225" dirty="0" smtClean="0">
                <a:solidFill>
                  <a:schemeClr val="bg1"/>
                </a:solidFill>
                <a:latin typeface="微软雅黑" panose="020B0503020204020204" pitchFamily="34" charset="-122"/>
                <a:ea typeface="微软雅黑" panose="020B0503020204020204" pitchFamily="34" charset="-122"/>
              </a:rPr>
              <a:t>EC2</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425648" y="1504176"/>
            <a:ext cx="3422452" cy="507831"/>
          </a:xfrm>
          <a:prstGeom prst="rect">
            <a:avLst/>
          </a:prstGeom>
          <a:solidFill>
            <a:schemeClr val="accent6"/>
          </a:solidFill>
          <a:ln w="28575">
            <a:solidFill>
              <a:schemeClr val="bg1"/>
            </a:solidFill>
          </a:ln>
          <a:effectLst>
            <a:outerShdw blurRad="50800" dist="38100" dir="5400000" algn="t" rotWithShape="0">
              <a:prstClr val="black">
                <a:alpha val="40000"/>
              </a:prstClr>
            </a:outerShdw>
          </a:effectLst>
        </p:spPr>
        <p:txBody>
          <a:bodyPr wrap="square">
            <a:spAutoFit/>
          </a:bodyPr>
          <a:lstStyle/>
          <a:p>
            <a:pPr>
              <a:lnSpc>
                <a:spcPct val="150000"/>
              </a:lnSpc>
            </a:pPr>
            <a:r>
              <a:rPr lang="en-US" altLang="zh-CN" dirty="0">
                <a:solidFill>
                  <a:schemeClr val="bg1"/>
                </a:solidFill>
              </a:rPr>
              <a:t>EC2</a:t>
            </a:r>
            <a:r>
              <a:rPr lang="zh-CN" altLang="en-US" dirty="0">
                <a:solidFill>
                  <a:schemeClr val="bg1"/>
                </a:solidFill>
              </a:rPr>
              <a:t>引入了弹性</a:t>
            </a:r>
            <a:r>
              <a:rPr lang="en-US" altLang="zh-CN" dirty="0">
                <a:solidFill>
                  <a:schemeClr val="bg1"/>
                </a:solidFill>
              </a:rPr>
              <a:t>IP</a:t>
            </a:r>
            <a:r>
              <a:rPr lang="zh-CN" altLang="en-US" dirty="0">
                <a:solidFill>
                  <a:schemeClr val="bg1"/>
                </a:solidFill>
              </a:rPr>
              <a:t>地址的概念</a:t>
            </a:r>
          </a:p>
        </p:txBody>
      </p:sp>
      <p:sp>
        <p:nvSpPr>
          <p:cNvPr id="8" name="矩形 7"/>
          <p:cNvSpPr/>
          <p:nvPr/>
        </p:nvSpPr>
        <p:spPr>
          <a:xfrm>
            <a:off x="404049" y="2839252"/>
            <a:ext cx="8130351" cy="50783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zh-CN" altLang="en-US" dirty="0" smtClean="0">
                <a:solidFill>
                  <a:schemeClr val="tx1">
                    <a:lumMod val="75000"/>
                    <a:lumOff val="25000"/>
                  </a:schemeClr>
                </a:solidFill>
              </a:rPr>
              <a:t>   弹性</a:t>
            </a:r>
            <a:r>
              <a:rPr lang="en-US" altLang="zh-CN" dirty="0">
                <a:solidFill>
                  <a:schemeClr val="tx1">
                    <a:lumMod val="75000"/>
                    <a:lumOff val="25000"/>
                  </a:schemeClr>
                </a:solidFill>
              </a:rPr>
              <a:t>IP</a:t>
            </a:r>
            <a:r>
              <a:rPr lang="zh-CN" altLang="en-US" dirty="0">
                <a:solidFill>
                  <a:schemeClr val="tx1">
                    <a:lumMod val="75000"/>
                    <a:lumOff val="25000"/>
                  </a:schemeClr>
                </a:solidFill>
              </a:rPr>
              <a:t>地址和</a:t>
            </a:r>
            <a:r>
              <a:rPr lang="zh-CN" altLang="en-US" b="1" dirty="0">
                <a:solidFill>
                  <a:schemeClr val="accent6"/>
                </a:solidFill>
              </a:rPr>
              <a:t>用户账号绑定</a:t>
            </a:r>
            <a:r>
              <a:rPr lang="zh-CN" altLang="en-US" dirty="0">
                <a:solidFill>
                  <a:schemeClr val="tx1">
                    <a:lumMod val="75000"/>
                    <a:lumOff val="25000"/>
                  </a:schemeClr>
                </a:solidFill>
              </a:rPr>
              <a:t>而不是和某个特定的实例绑定</a:t>
            </a:r>
          </a:p>
        </p:txBody>
      </p:sp>
      <p:sp>
        <p:nvSpPr>
          <p:cNvPr id="9" name="矩形 8"/>
          <p:cNvSpPr/>
          <p:nvPr/>
        </p:nvSpPr>
        <p:spPr>
          <a:xfrm>
            <a:off x="404049" y="3698218"/>
            <a:ext cx="8130351" cy="923330"/>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zh-CN" altLang="en-US" dirty="0" smtClean="0">
                <a:solidFill>
                  <a:schemeClr val="tx1">
                    <a:lumMod val="75000"/>
                    <a:lumOff val="25000"/>
                  </a:schemeClr>
                </a:solidFill>
              </a:rPr>
              <a:t>   当</a:t>
            </a:r>
            <a:r>
              <a:rPr lang="zh-CN" altLang="en-US" dirty="0">
                <a:solidFill>
                  <a:schemeClr val="tx1">
                    <a:lumMod val="75000"/>
                    <a:lumOff val="25000"/>
                  </a:schemeClr>
                </a:solidFill>
              </a:rPr>
              <a:t>系统正在使用的实例出现故障时，用户只需要将弹性</a:t>
            </a:r>
            <a:r>
              <a:rPr lang="en-US" altLang="zh-CN" dirty="0">
                <a:solidFill>
                  <a:schemeClr val="tx1">
                    <a:lumMod val="75000"/>
                    <a:lumOff val="25000"/>
                  </a:schemeClr>
                </a:solidFill>
              </a:rPr>
              <a:t>IP</a:t>
            </a:r>
            <a:r>
              <a:rPr lang="zh-CN" altLang="en-US" dirty="0">
                <a:solidFill>
                  <a:schemeClr val="tx1">
                    <a:lumMod val="75000"/>
                    <a:lumOff val="25000"/>
                  </a:schemeClr>
                </a:solidFill>
              </a:rPr>
              <a:t>地址通过网络地址转换</a:t>
            </a:r>
            <a:r>
              <a:rPr lang="en-US" altLang="zh-CN" b="1" dirty="0">
                <a:solidFill>
                  <a:schemeClr val="accent6"/>
                </a:solidFill>
              </a:rPr>
              <a:t>NAT</a:t>
            </a:r>
            <a:r>
              <a:rPr lang="zh-CN" altLang="en-US" dirty="0">
                <a:solidFill>
                  <a:schemeClr val="tx1">
                    <a:lumMod val="75000"/>
                    <a:lumOff val="25000"/>
                  </a:schemeClr>
                </a:solidFill>
              </a:rPr>
              <a:t>转换为新实例所对应的</a:t>
            </a:r>
            <a:r>
              <a:rPr lang="zh-CN" altLang="en-US" b="1" dirty="0">
                <a:solidFill>
                  <a:schemeClr val="accent6"/>
                </a:solidFill>
              </a:rPr>
              <a:t>私有</a:t>
            </a:r>
            <a:r>
              <a:rPr lang="en-US" altLang="zh-CN" b="1" dirty="0">
                <a:solidFill>
                  <a:schemeClr val="accent6"/>
                </a:solidFill>
              </a:rPr>
              <a:t>IP</a:t>
            </a:r>
            <a:r>
              <a:rPr lang="zh-CN" altLang="en-US" b="1" dirty="0">
                <a:solidFill>
                  <a:schemeClr val="accent6"/>
                </a:solidFill>
              </a:rPr>
              <a:t>地址</a:t>
            </a:r>
          </a:p>
        </p:txBody>
      </p:sp>
      <p:sp>
        <p:nvSpPr>
          <p:cNvPr id="10" name="矩形 9"/>
          <p:cNvSpPr/>
          <p:nvPr/>
        </p:nvSpPr>
        <p:spPr>
          <a:xfrm>
            <a:off x="404049" y="4972683"/>
            <a:ext cx="8130351" cy="50783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nSpc>
                <a:spcPct val="150000"/>
              </a:lnSpc>
            </a:pPr>
            <a:r>
              <a:rPr lang="zh-CN" altLang="en-US" dirty="0" smtClean="0">
                <a:solidFill>
                  <a:schemeClr val="tx1">
                    <a:lumMod val="75000"/>
                    <a:lumOff val="25000"/>
                  </a:schemeClr>
                </a:solidFill>
              </a:rPr>
              <a:t>    通过</a:t>
            </a:r>
            <a:r>
              <a:rPr lang="zh-CN" altLang="en-US" dirty="0">
                <a:solidFill>
                  <a:schemeClr val="tx1">
                    <a:lumMod val="75000"/>
                    <a:lumOff val="25000"/>
                  </a:schemeClr>
                </a:solidFill>
              </a:rPr>
              <a:t>弹性</a:t>
            </a:r>
            <a:r>
              <a:rPr lang="en-US" altLang="zh-CN" dirty="0">
                <a:solidFill>
                  <a:schemeClr val="tx1">
                    <a:lumMod val="75000"/>
                    <a:lumOff val="25000"/>
                  </a:schemeClr>
                </a:solidFill>
              </a:rPr>
              <a:t>IP</a:t>
            </a:r>
            <a:r>
              <a:rPr lang="zh-CN" altLang="en-US" dirty="0">
                <a:solidFill>
                  <a:schemeClr val="tx1">
                    <a:lumMod val="75000"/>
                    <a:lumOff val="25000"/>
                  </a:schemeClr>
                </a:solidFill>
              </a:rPr>
              <a:t>地址改变映射关系总可以</a:t>
            </a:r>
            <a:r>
              <a:rPr lang="zh-CN" altLang="en-US" b="1" dirty="0">
                <a:solidFill>
                  <a:schemeClr val="accent6"/>
                </a:solidFill>
              </a:rPr>
              <a:t>保证有实例可用</a:t>
            </a:r>
          </a:p>
        </p:txBody>
      </p:sp>
      <p:sp>
        <p:nvSpPr>
          <p:cNvPr id="13" name="椭圆 12"/>
          <p:cNvSpPr/>
          <p:nvPr/>
        </p:nvSpPr>
        <p:spPr>
          <a:xfrm>
            <a:off x="483413" y="3035299"/>
            <a:ext cx="177235" cy="177235"/>
          </a:xfrm>
          <a:prstGeom prst="ellipse">
            <a:avLst/>
          </a:prstGeom>
          <a:solidFill>
            <a:schemeClr val="bg1">
              <a:lumMod val="95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3413" y="3911599"/>
            <a:ext cx="177235" cy="177235"/>
          </a:xfrm>
          <a:prstGeom prst="ellipse">
            <a:avLst/>
          </a:prstGeom>
          <a:solidFill>
            <a:schemeClr val="bg1">
              <a:lumMod val="95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83413" y="5163380"/>
            <a:ext cx="177235" cy="177235"/>
          </a:xfrm>
          <a:prstGeom prst="ellipse">
            <a:avLst/>
          </a:prstGeom>
          <a:solidFill>
            <a:schemeClr val="bg1">
              <a:lumMod val="95000"/>
            </a:schemeClr>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3295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a:t>
            </a:fld>
            <a:endParaRPr lang="zh-CN" altLang="en-US" dirty="0"/>
          </a:p>
        </p:txBody>
      </p:sp>
      <p:sp>
        <p:nvSpPr>
          <p:cNvPr id="3" name="文本框 2"/>
          <p:cNvSpPr txBox="1"/>
          <p:nvPr/>
        </p:nvSpPr>
        <p:spPr>
          <a:xfrm>
            <a:off x="404049" y="808059"/>
            <a:ext cx="2101857" cy="461665"/>
          </a:xfrm>
          <a:prstGeom prst="rect">
            <a:avLst/>
          </a:prstGeom>
          <a:noFill/>
        </p:spPr>
        <p:txBody>
          <a:bodyPr wrap="none" rtlCol="0">
            <a:spAutoFit/>
          </a:bodyPr>
          <a:lstStyle/>
          <a:p>
            <a:r>
              <a:rPr lang="en-US" altLang="zh-CN" sz="2400" b="1" dirty="0">
                <a:solidFill>
                  <a:schemeClr val="accent6"/>
                </a:solidFill>
              </a:rPr>
              <a:t>Dynamo</a:t>
            </a:r>
            <a:r>
              <a:rPr lang="zh-CN" altLang="en-US" sz="2400" b="1" dirty="0">
                <a:solidFill>
                  <a:schemeClr val="accent6"/>
                </a:solidFill>
              </a:rPr>
              <a:t>概况</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789907" y="5747095"/>
            <a:ext cx="2866490" cy="307777"/>
          </a:xfrm>
          <a:prstGeom prst="rect">
            <a:avLst/>
          </a:prstGeom>
        </p:spPr>
        <p:txBody>
          <a:bodyPr wrap="none">
            <a:spAutoFit/>
          </a:bodyPr>
          <a:lstStyle/>
          <a:p>
            <a:r>
              <a:rPr lang="zh-CN" altLang="en-US" sz="1400" dirty="0" smtClean="0">
                <a:solidFill>
                  <a:schemeClr val="tx1">
                    <a:lumMod val="75000"/>
                    <a:lumOff val="25000"/>
                  </a:schemeClr>
                </a:solidFill>
              </a:rPr>
              <a:t>面向服务的</a:t>
            </a:r>
            <a:r>
              <a:rPr lang="en-US" altLang="zh-CN" sz="1400" dirty="0" smtClean="0">
                <a:solidFill>
                  <a:schemeClr val="tx1">
                    <a:lumMod val="75000"/>
                    <a:lumOff val="25000"/>
                  </a:schemeClr>
                </a:solidFill>
              </a:rPr>
              <a:t>Amazon</a:t>
            </a:r>
            <a:r>
              <a:rPr lang="zh-CN" altLang="en-US" sz="1400" dirty="0">
                <a:solidFill>
                  <a:schemeClr val="tx1">
                    <a:lumMod val="75000"/>
                    <a:lumOff val="25000"/>
                  </a:schemeClr>
                </a:solidFill>
              </a:rPr>
              <a:t>平台基本架构</a:t>
            </a:r>
          </a:p>
        </p:txBody>
      </p:sp>
      <p:sp>
        <p:nvSpPr>
          <p:cNvPr id="9" name="矩形 8"/>
          <p:cNvSpPr/>
          <p:nvPr/>
        </p:nvSpPr>
        <p:spPr>
          <a:xfrm>
            <a:off x="4290124" y="1778963"/>
            <a:ext cx="4453282" cy="874407"/>
          </a:xfrm>
          <a:prstGeom prst="rect">
            <a:avLst/>
          </a:prstGeom>
          <a:solidFill>
            <a:schemeClr val="accent6"/>
          </a:solidFill>
        </p:spPr>
        <p:txBody>
          <a:bodyPr wrap="square">
            <a:spAutoFit/>
          </a:bodyPr>
          <a:lstStyle/>
          <a:p>
            <a:pPr>
              <a:lnSpc>
                <a:spcPct val="150000"/>
              </a:lnSpc>
            </a:pPr>
            <a:r>
              <a:rPr lang="zh-CN" altLang="en-US" dirty="0">
                <a:solidFill>
                  <a:schemeClr val="bg1"/>
                </a:solidFill>
                <a:latin typeface="+mj-lt"/>
              </a:rPr>
              <a:t>为了保证其稳定性，</a:t>
            </a:r>
            <a:r>
              <a:rPr lang="en-US" altLang="zh-CN" dirty="0">
                <a:solidFill>
                  <a:schemeClr val="bg1"/>
                </a:solidFill>
                <a:latin typeface="+mj-lt"/>
              </a:rPr>
              <a:t>Amazon</a:t>
            </a:r>
            <a:r>
              <a:rPr lang="zh-CN" altLang="en-US" dirty="0">
                <a:solidFill>
                  <a:schemeClr val="bg1"/>
                </a:solidFill>
                <a:latin typeface="+mj-lt"/>
              </a:rPr>
              <a:t>的系统采用完全的分布式、去中心化的</a:t>
            </a:r>
            <a:r>
              <a:rPr lang="zh-CN" altLang="en-US" dirty="0" smtClean="0">
                <a:solidFill>
                  <a:schemeClr val="bg1"/>
                </a:solidFill>
                <a:latin typeface="+mj-lt"/>
              </a:rPr>
              <a:t>架构</a:t>
            </a:r>
            <a:endParaRPr lang="zh-CN" altLang="en-US" dirty="0">
              <a:solidFill>
                <a:schemeClr val="bg1"/>
              </a:solidFill>
              <a:latin typeface="+mj-lt"/>
            </a:endParaRPr>
          </a:p>
        </p:txBody>
      </p:sp>
      <p:sp>
        <p:nvSpPr>
          <p:cNvPr id="10" name="矩形 9"/>
          <p:cNvSpPr/>
          <p:nvPr/>
        </p:nvSpPr>
        <p:spPr>
          <a:xfrm>
            <a:off x="4415246" y="2793897"/>
            <a:ext cx="4328160" cy="923330"/>
          </a:xfrm>
          <a:prstGeom prst="rect">
            <a:avLst/>
          </a:prstGeom>
          <a:solidFill>
            <a:schemeClr val="bg1">
              <a:lumMod val="85000"/>
            </a:schemeClr>
          </a:solidFill>
        </p:spPr>
        <p:txBody>
          <a:bodyPr wrap="square">
            <a:spAutoFit/>
          </a:bodyPr>
          <a:lstStyle/>
          <a:p>
            <a:pPr>
              <a:lnSpc>
                <a:spcPct val="150000"/>
              </a:lnSpc>
            </a:pPr>
            <a:r>
              <a:rPr lang="zh-CN" altLang="en-US" dirty="0">
                <a:solidFill>
                  <a:schemeClr val="tx1">
                    <a:lumMod val="75000"/>
                    <a:lumOff val="25000"/>
                  </a:schemeClr>
                </a:solidFill>
                <a:latin typeface="+mj-lt"/>
              </a:rPr>
              <a:t>作为底层存储架构的</a:t>
            </a:r>
            <a:r>
              <a:rPr lang="en-US" altLang="zh-CN" dirty="0">
                <a:solidFill>
                  <a:schemeClr val="tx1">
                    <a:lumMod val="75000"/>
                    <a:lumOff val="25000"/>
                  </a:schemeClr>
                </a:solidFill>
                <a:latin typeface="+mj-lt"/>
              </a:rPr>
              <a:t>Dynamo</a:t>
            </a:r>
            <a:r>
              <a:rPr lang="zh-CN" altLang="en-US" dirty="0">
                <a:solidFill>
                  <a:schemeClr val="tx1">
                    <a:lumMod val="75000"/>
                    <a:lumOff val="25000"/>
                  </a:schemeClr>
                </a:solidFill>
                <a:latin typeface="+mj-lt"/>
              </a:rPr>
              <a:t>也同样采用了无中心的模式</a:t>
            </a:r>
          </a:p>
        </p:txBody>
      </p:sp>
      <p:sp>
        <p:nvSpPr>
          <p:cNvPr id="11" name="矩形 10"/>
          <p:cNvSpPr/>
          <p:nvPr/>
        </p:nvSpPr>
        <p:spPr>
          <a:xfrm>
            <a:off x="4415246" y="3808831"/>
            <a:ext cx="4328160" cy="923330"/>
          </a:xfrm>
          <a:prstGeom prst="rect">
            <a:avLst/>
          </a:prstGeom>
          <a:solidFill>
            <a:schemeClr val="bg1">
              <a:lumMod val="85000"/>
            </a:schemeClr>
          </a:solidFill>
        </p:spPr>
        <p:txBody>
          <a:bodyPr wrap="square">
            <a:spAutoFit/>
          </a:bodyPr>
          <a:lstStyle/>
          <a:p>
            <a:pPr>
              <a:lnSpc>
                <a:spcPct val="150000"/>
              </a:lnSpc>
            </a:pPr>
            <a:r>
              <a:rPr lang="en-US" altLang="zh-CN" dirty="0">
                <a:solidFill>
                  <a:schemeClr val="tx1">
                    <a:lumMod val="75000"/>
                    <a:lumOff val="25000"/>
                  </a:schemeClr>
                </a:solidFill>
                <a:latin typeface="+mj-lt"/>
              </a:rPr>
              <a:t>Dynamo</a:t>
            </a:r>
            <a:r>
              <a:rPr lang="zh-CN" altLang="en-US" dirty="0">
                <a:solidFill>
                  <a:schemeClr val="tx1">
                    <a:lumMod val="75000"/>
                    <a:lumOff val="25000"/>
                  </a:schemeClr>
                </a:solidFill>
                <a:latin typeface="+mj-lt"/>
              </a:rPr>
              <a:t>只支持简单的键</a:t>
            </a:r>
            <a:r>
              <a:rPr lang="en-US" altLang="zh-CN" dirty="0">
                <a:solidFill>
                  <a:schemeClr val="tx1">
                    <a:lumMod val="75000"/>
                    <a:lumOff val="25000"/>
                  </a:schemeClr>
                </a:solidFill>
                <a:latin typeface="+mj-lt"/>
              </a:rPr>
              <a:t>/</a:t>
            </a:r>
            <a:r>
              <a:rPr lang="zh-CN" altLang="en-US" dirty="0">
                <a:solidFill>
                  <a:schemeClr val="tx1">
                    <a:lumMod val="75000"/>
                    <a:lumOff val="25000"/>
                  </a:schemeClr>
                </a:solidFill>
                <a:latin typeface="+mj-lt"/>
              </a:rPr>
              <a:t>值（</a:t>
            </a:r>
            <a:r>
              <a:rPr lang="en-US" altLang="zh-CN" dirty="0">
                <a:solidFill>
                  <a:schemeClr val="tx1">
                    <a:lumMod val="75000"/>
                    <a:lumOff val="25000"/>
                  </a:schemeClr>
                </a:solidFill>
                <a:latin typeface="+mj-lt"/>
              </a:rPr>
              <a:t>key/value</a:t>
            </a:r>
            <a:r>
              <a:rPr lang="zh-CN" altLang="en-US" dirty="0">
                <a:solidFill>
                  <a:schemeClr val="tx1">
                    <a:lumMod val="75000"/>
                    <a:lumOff val="25000"/>
                  </a:schemeClr>
                </a:solidFill>
                <a:latin typeface="+mj-lt"/>
              </a:rPr>
              <a:t>）方式的数据存储，不支持复杂的查询</a:t>
            </a:r>
          </a:p>
        </p:txBody>
      </p:sp>
      <p:sp>
        <p:nvSpPr>
          <p:cNvPr id="12" name="矩形 11"/>
          <p:cNvSpPr/>
          <p:nvPr/>
        </p:nvSpPr>
        <p:spPr>
          <a:xfrm>
            <a:off x="4415246" y="4823765"/>
            <a:ext cx="4328160" cy="923330"/>
          </a:xfrm>
          <a:prstGeom prst="rect">
            <a:avLst/>
          </a:prstGeom>
          <a:solidFill>
            <a:schemeClr val="bg1">
              <a:lumMod val="85000"/>
            </a:schemeClr>
          </a:solidFill>
        </p:spPr>
        <p:txBody>
          <a:bodyPr wrap="square">
            <a:spAutoFit/>
          </a:bodyPr>
          <a:lstStyle/>
          <a:p>
            <a:pPr>
              <a:lnSpc>
                <a:spcPct val="150000"/>
              </a:lnSpc>
            </a:pPr>
            <a:r>
              <a:rPr lang="en-US" altLang="zh-CN" dirty="0">
                <a:solidFill>
                  <a:schemeClr val="tx1">
                    <a:lumMod val="75000"/>
                    <a:lumOff val="25000"/>
                  </a:schemeClr>
                </a:solidFill>
                <a:latin typeface="+mj-lt"/>
              </a:rPr>
              <a:t>Dynamo</a:t>
            </a:r>
            <a:r>
              <a:rPr lang="zh-CN" altLang="en-US" dirty="0">
                <a:solidFill>
                  <a:schemeClr val="tx1">
                    <a:lumMod val="75000"/>
                    <a:lumOff val="25000"/>
                  </a:schemeClr>
                </a:solidFill>
                <a:latin typeface="+mj-lt"/>
              </a:rPr>
              <a:t>中存储的是数据值的原始形式，即按位存储，并不解析数据的具体内容</a:t>
            </a:r>
          </a:p>
        </p:txBody>
      </p:sp>
      <p:sp>
        <p:nvSpPr>
          <p:cNvPr id="13" name="矩形 12"/>
          <p:cNvSpPr/>
          <p:nvPr/>
        </p:nvSpPr>
        <p:spPr>
          <a:xfrm>
            <a:off x="4290124" y="2793897"/>
            <a:ext cx="125122" cy="9258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90124" y="3807569"/>
            <a:ext cx="125122" cy="9258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290124" y="4822503"/>
            <a:ext cx="125122" cy="9258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1" descr="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984" y="1331990"/>
            <a:ext cx="3722336" cy="441510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46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2951090" y="1498375"/>
            <a:ext cx="3998210"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23.1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基础存储架构</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Dynamo</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3" name="矩形 62"/>
          <p:cNvSpPr/>
          <p:nvPr/>
        </p:nvSpPr>
        <p:spPr>
          <a:xfrm>
            <a:off x="2949618" y="1981649"/>
            <a:ext cx="3012363"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23.2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弹性计算云</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EC2</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5" name="圆角矩形 34"/>
          <p:cNvSpPr/>
          <p:nvPr/>
        </p:nvSpPr>
        <p:spPr>
          <a:xfrm>
            <a:off x="2875069" y="2436473"/>
            <a:ext cx="5693399" cy="394200"/>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6" name="矩形 35"/>
          <p:cNvSpPr/>
          <p:nvPr/>
        </p:nvSpPr>
        <p:spPr>
          <a:xfrm>
            <a:off x="2949618" y="2447253"/>
            <a:ext cx="311014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100" b="0"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100" b="0"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0" name="矩形 39"/>
          <p:cNvSpPr/>
          <p:nvPr/>
        </p:nvSpPr>
        <p:spPr>
          <a:xfrm>
            <a:off x="2949618" y="2912857"/>
            <a:ext cx="5618850" cy="41549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23.4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非关系型数据库服务</a:t>
            </a:r>
            <a:endParaRPr kumimoji="0" lang="zh-CN" altLang="en-US" sz="2000" b="0" i="0" u="none" strike="noStrike" kern="1200" cap="none" spc="-15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8" name="圆角矩形 47"/>
          <p:cNvSpPr/>
          <p:nvPr/>
        </p:nvSpPr>
        <p:spPr>
          <a:xfrm>
            <a:off x="2875069" y="336768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9" name="矩形 48"/>
          <p:cNvSpPr/>
          <p:nvPr/>
        </p:nvSpPr>
        <p:spPr>
          <a:xfrm>
            <a:off x="2949618" y="3378460"/>
            <a:ext cx="3659976"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23.5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关系数据库服务</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RDS</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9132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32786" y="2467204"/>
            <a:ext cx="4645824"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23.3 </a:t>
            </a:r>
            <a:r>
              <a:rPr kumimoji="0" lang="zh-CN" altLang="en-US"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S3</a:t>
            </a:r>
            <a:endParaRPr kumimoji="0" lang="en-US" altLang="zh-CN"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endParaRPr>
          </a:p>
        </p:txBody>
      </p:sp>
      <p:sp>
        <p:nvSpPr>
          <p:cNvPr id="3" name="等腰三角形 2"/>
          <p:cNvSpPr/>
          <p:nvPr/>
        </p:nvSpPr>
        <p:spPr>
          <a:xfrm rot="5400000">
            <a:off x="2844079" y="3425766"/>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3101886" y="3297985"/>
            <a:ext cx="4095993"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white"/>
                </a:solidFill>
                <a:effectLst/>
                <a:uLnTx/>
                <a:uFillTx/>
                <a:latin typeface="微软雅黑"/>
                <a:ea typeface="微软雅黑"/>
                <a:cs typeface="+mn-cs"/>
              </a:rPr>
              <a:t>23.3.1  </a:t>
            </a:r>
            <a:r>
              <a:rPr kumimoji="0" lang="en-US" altLang="zh-CN" sz="2100" b="0" i="0" u="none" strike="noStrike" kern="500" cap="none" spc="225" normalizeH="0" baseline="0" noProof="0" dirty="0">
                <a:ln>
                  <a:noFill/>
                </a:ln>
                <a:solidFill>
                  <a:prstClr val="white"/>
                </a:solidFill>
                <a:effectLst/>
                <a:uLnTx/>
                <a:uFillTx/>
                <a:latin typeface="微软雅黑"/>
                <a:ea typeface="微软雅黑"/>
                <a:cs typeface="+mn-cs"/>
              </a:rPr>
              <a:t>S3</a:t>
            </a:r>
            <a:r>
              <a:rPr kumimoji="0" lang="zh-CN" altLang="en-US" sz="2100" b="0" i="0" u="none" strike="noStrike" kern="500" cap="none" spc="225" normalizeH="0" baseline="0" noProof="0" dirty="0">
                <a:ln>
                  <a:noFill/>
                </a:ln>
                <a:solidFill>
                  <a:prstClr val="white"/>
                </a:solidFill>
                <a:effectLst/>
                <a:uLnTx/>
                <a:uFillTx/>
                <a:latin typeface="微软雅黑"/>
                <a:ea typeface="微软雅黑"/>
                <a:cs typeface="+mn-cs"/>
              </a:rPr>
              <a:t>的基本概念和操作</a:t>
            </a:r>
          </a:p>
        </p:txBody>
      </p:sp>
      <p:sp>
        <p:nvSpPr>
          <p:cNvPr id="7" name="矩形 6"/>
          <p:cNvSpPr/>
          <p:nvPr/>
        </p:nvSpPr>
        <p:spPr>
          <a:xfrm>
            <a:off x="3101886" y="3789652"/>
            <a:ext cx="4095993"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23.3.2  </a:t>
            </a:r>
            <a:r>
              <a:rPr kumimoji="0" lang="en-US" altLang="zh-CN"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S3</a:t>
            </a:r>
            <a:r>
              <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的数据一致性模型</a:t>
            </a:r>
          </a:p>
        </p:txBody>
      </p:sp>
      <p:sp>
        <p:nvSpPr>
          <p:cNvPr id="8" name="矩形 7"/>
          <p:cNvSpPr/>
          <p:nvPr/>
        </p:nvSpPr>
        <p:spPr>
          <a:xfrm>
            <a:off x="3101886" y="4271008"/>
            <a:ext cx="320151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23.3.3  </a:t>
            </a:r>
            <a:r>
              <a:rPr kumimoji="0" lang="en-US" altLang="zh-CN"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S3</a:t>
            </a:r>
            <a:r>
              <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的安全措施</a:t>
            </a:r>
          </a:p>
        </p:txBody>
      </p:sp>
    </p:spTree>
    <p:extLst>
      <p:ext uri="{BB962C8B-B14F-4D97-AF65-F5344CB8AC3E}">
        <p14:creationId xmlns:p14="http://schemas.microsoft.com/office/powerpoint/2010/main" val="370043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30219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S3</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的基本概念和操作</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35285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p:cNvGrpSpPr/>
          <p:nvPr/>
        </p:nvGrpSpPr>
        <p:grpSpPr>
          <a:xfrm>
            <a:off x="3315350" y="2431813"/>
            <a:ext cx="5417040" cy="3212914"/>
            <a:chOff x="2899156" y="1793965"/>
            <a:chExt cx="5417040" cy="3212914"/>
          </a:xfrm>
        </p:grpSpPr>
        <p:sp>
          <p:nvSpPr>
            <p:cNvPr id="6" name="矩形 5"/>
            <p:cNvSpPr/>
            <p:nvPr/>
          </p:nvSpPr>
          <p:spPr>
            <a:xfrm>
              <a:off x="5033554" y="1793965"/>
              <a:ext cx="1105989" cy="5399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桶</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矩形 9"/>
            <p:cNvSpPr/>
            <p:nvPr/>
          </p:nvSpPr>
          <p:spPr>
            <a:xfrm>
              <a:off x="3603702" y="3120275"/>
              <a:ext cx="1105989" cy="5399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对象</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 name="矩形 10"/>
            <p:cNvSpPr/>
            <p:nvPr/>
          </p:nvSpPr>
          <p:spPr>
            <a:xfrm>
              <a:off x="5054682" y="3120275"/>
              <a:ext cx="1105989" cy="5399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对象</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2" name="矩形 11"/>
            <p:cNvSpPr/>
            <p:nvPr/>
          </p:nvSpPr>
          <p:spPr>
            <a:xfrm>
              <a:off x="6463406" y="3120275"/>
              <a:ext cx="1105989" cy="5399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对象</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矩形 12"/>
            <p:cNvSpPr/>
            <p:nvPr/>
          </p:nvSpPr>
          <p:spPr>
            <a:xfrm>
              <a:off x="4336173" y="4466947"/>
              <a:ext cx="1105989" cy="5399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数据</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4" name="矩形 13"/>
            <p:cNvSpPr/>
            <p:nvPr/>
          </p:nvSpPr>
          <p:spPr>
            <a:xfrm>
              <a:off x="5773190" y="4466947"/>
              <a:ext cx="1105989" cy="5399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元数据</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5" name="矩形 14"/>
            <p:cNvSpPr/>
            <p:nvPr/>
          </p:nvSpPr>
          <p:spPr>
            <a:xfrm>
              <a:off x="2899156" y="4466947"/>
              <a:ext cx="1105989" cy="5399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键</a:t>
              </a:r>
            </a:p>
          </p:txBody>
        </p:sp>
        <p:sp>
          <p:nvSpPr>
            <p:cNvPr id="16" name="矩形 15"/>
            <p:cNvSpPr/>
            <p:nvPr/>
          </p:nvSpPr>
          <p:spPr>
            <a:xfrm>
              <a:off x="7210207" y="4466947"/>
              <a:ext cx="1105989" cy="5399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访问控制</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8" name="直接箭头连接符 17"/>
            <p:cNvCxnSpPr>
              <a:stCxn id="6" idx="2"/>
            </p:cNvCxnSpPr>
            <p:nvPr/>
          </p:nvCxnSpPr>
          <p:spPr>
            <a:xfrm flipH="1">
              <a:off x="4288113" y="2333897"/>
              <a:ext cx="1298436" cy="714103"/>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571726" y="2333896"/>
              <a:ext cx="1298436" cy="714103"/>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6" idx="2"/>
            </p:cNvCxnSpPr>
            <p:nvPr/>
          </p:nvCxnSpPr>
          <p:spPr>
            <a:xfrm flipH="1">
              <a:off x="5586548" y="2333897"/>
              <a:ext cx="1" cy="709473"/>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1" idx="2"/>
            </p:cNvCxnSpPr>
            <p:nvPr/>
          </p:nvCxnSpPr>
          <p:spPr>
            <a:xfrm flipH="1">
              <a:off x="3411977" y="3660207"/>
              <a:ext cx="2195700" cy="78918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1" idx="2"/>
            </p:cNvCxnSpPr>
            <p:nvPr/>
          </p:nvCxnSpPr>
          <p:spPr>
            <a:xfrm flipH="1">
              <a:off x="4901416" y="3660207"/>
              <a:ext cx="706261" cy="78021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586548" y="3655721"/>
              <a:ext cx="2195700" cy="78918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586548" y="3655721"/>
              <a:ext cx="706261" cy="78021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3" idx="3"/>
            </p:cNvCxnSpPr>
            <p:nvPr/>
          </p:nvCxnSpPr>
          <p:spPr>
            <a:xfrm>
              <a:off x="5442162" y="4736913"/>
              <a:ext cx="331028"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361984" y="1416030"/>
            <a:ext cx="8547662" cy="784830"/>
          </a:xfrm>
          <a:prstGeom prst="rect">
            <a:avLst/>
          </a:prstGeom>
        </p:spPr>
        <p:txBody>
          <a:bodyPr wrap="square">
            <a:spAutoFit/>
          </a:bodyPr>
          <a:lstStyle/>
          <a:p>
            <a:pPr marL="0" marR="0" lvl="0" indent="0" algn="l" defTabSz="914400" rtl="0" eaLnBrk="1" fontAlgn="auto" latinLnBrk="0" hangingPunct="1">
              <a:lnSpc>
                <a:spcPts val="27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简单存储服务（</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Simple Storage Services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S3</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）构架在</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Dynamo</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之上，用于提供任意类型文件的临时或永久性存储。</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S3</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的总体设计目标是可靠、易用及</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低成本。</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17" name="矩形 16"/>
          <p:cNvSpPr/>
          <p:nvPr/>
        </p:nvSpPr>
        <p:spPr>
          <a:xfrm>
            <a:off x="370518" y="2781486"/>
            <a:ext cx="2863979" cy="92333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S3</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存储系统的基本结构</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其中</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涉及</a:t>
            </a: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两个基本概念</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p:txBody>
      </p:sp>
      <p:sp>
        <p:nvSpPr>
          <p:cNvPr id="20" name="矩形 19"/>
          <p:cNvSpPr/>
          <p:nvPr/>
        </p:nvSpPr>
        <p:spPr>
          <a:xfrm>
            <a:off x="449121" y="3759249"/>
            <a:ext cx="962025" cy="9620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white"/>
                </a:solidFill>
                <a:effectLst/>
                <a:uLnTx/>
                <a:uFillTx/>
                <a:latin typeface="微软雅黑"/>
                <a:ea typeface="微软雅黑"/>
                <a:cs typeface="+mn-cs"/>
              </a:rPr>
              <a:t>桶</a:t>
            </a:r>
            <a:r>
              <a:rPr kumimoji="0" lang="en-US" altLang="zh-CN" sz="1600" b="0" i="0" u="none" strike="noStrike" kern="1200" cap="none" spc="0" normalizeH="0" baseline="0" noProof="0" dirty="0" smtClean="0">
                <a:ln>
                  <a:noFill/>
                </a:ln>
                <a:solidFill>
                  <a:prstClr val="white"/>
                </a:solidFill>
                <a:effectLst/>
                <a:uLnTx/>
                <a:uFillTx/>
                <a:latin typeface="微软雅黑"/>
                <a:ea typeface="微软雅黑"/>
                <a:cs typeface="+mn-cs"/>
              </a:rPr>
              <a:t>Bucket</a:t>
            </a:r>
            <a:endParaRPr kumimoji="0" lang="en-US" altLang="zh-CN" sz="16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0" name="矩形 29"/>
          <p:cNvSpPr/>
          <p:nvPr/>
        </p:nvSpPr>
        <p:spPr>
          <a:xfrm>
            <a:off x="1819306" y="3759249"/>
            <a:ext cx="962025" cy="962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white"/>
                </a:solidFill>
                <a:effectLst/>
                <a:uLnTx/>
                <a:uFillTx/>
                <a:latin typeface="微软雅黑"/>
                <a:ea typeface="微软雅黑"/>
                <a:cs typeface="+mn-cs"/>
              </a:rPr>
              <a:t>对象</a:t>
            </a:r>
            <a:r>
              <a:rPr kumimoji="0" lang="en-US" altLang="zh-CN" sz="1600" b="0" i="0" u="none" strike="noStrike" kern="1200" cap="none" spc="0" normalizeH="0" baseline="0" noProof="0" dirty="0" smtClean="0">
                <a:ln>
                  <a:noFill/>
                </a:ln>
                <a:solidFill>
                  <a:prstClr val="white"/>
                </a:solidFill>
                <a:effectLst/>
                <a:uLnTx/>
                <a:uFillTx/>
                <a:latin typeface="微软雅黑"/>
                <a:ea typeface="微软雅黑"/>
                <a:cs typeface="+mn-cs"/>
              </a:rPr>
              <a:t>Object</a:t>
            </a:r>
            <a:endPar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275514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30219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S3</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的基本概念和操作</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35285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449121" y="1515033"/>
            <a:ext cx="962025" cy="9620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white"/>
                </a:solidFill>
                <a:effectLst/>
                <a:uLnTx/>
                <a:uFillTx/>
                <a:latin typeface="微软雅黑"/>
                <a:ea typeface="微软雅黑"/>
                <a:cs typeface="+mn-cs"/>
              </a:rPr>
              <a:t>桶</a:t>
            </a:r>
            <a:r>
              <a:rPr kumimoji="0" lang="en-US" altLang="zh-CN" sz="1600" b="0" i="0" u="none" strike="noStrike" kern="1200" cap="none" spc="0" normalizeH="0" baseline="0" noProof="0" dirty="0" smtClean="0">
                <a:ln>
                  <a:noFill/>
                </a:ln>
                <a:solidFill>
                  <a:prstClr val="white"/>
                </a:solidFill>
                <a:effectLst/>
                <a:uLnTx/>
                <a:uFillTx/>
                <a:latin typeface="微软雅黑"/>
                <a:ea typeface="微软雅黑"/>
                <a:cs typeface="+mn-cs"/>
              </a:rPr>
              <a:t>Bucket</a:t>
            </a:r>
            <a:endParaRPr kumimoji="0" lang="en-US" altLang="zh-CN" sz="16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矩形 7"/>
          <p:cNvSpPr/>
          <p:nvPr/>
        </p:nvSpPr>
        <p:spPr>
          <a:xfrm>
            <a:off x="3149600" y="2036290"/>
            <a:ext cx="5613400" cy="3760004"/>
          </a:xfrm>
          <a:prstGeom prst="rect">
            <a:avLst/>
          </a:prstGeom>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桶</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是用于存储对象的容器，其作用类似于</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文件夹</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但</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桶不可以被嵌套，即在桶中不能创建桶</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目前</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Amazon</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限制了每个用户创建桶的数量，但没有限制每个桶中对象的数量</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桶</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的名称要求在整个</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Amazon S3</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的服务器中是全局唯一的，以避免在</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S3</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中数据共享时出现相互冲突的情况</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在</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对桶命名时，建议采用符合</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DNS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要求的命名规则，以便与</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CloudFront</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等其他</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AWS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服务配合使用。</a:t>
            </a:r>
          </a:p>
        </p:txBody>
      </p:sp>
      <p:sp>
        <p:nvSpPr>
          <p:cNvPr id="23" name="矩形 22"/>
          <p:cNvSpPr/>
          <p:nvPr/>
        </p:nvSpPr>
        <p:spPr>
          <a:xfrm>
            <a:off x="3060700" y="2132098"/>
            <a:ext cx="762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3" name="矩形 32"/>
          <p:cNvSpPr/>
          <p:nvPr/>
        </p:nvSpPr>
        <p:spPr>
          <a:xfrm>
            <a:off x="3060700" y="3121401"/>
            <a:ext cx="762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6" name="矩形 35"/>
          <p:cNvSpPr/>
          <p:nvPr/>
        </p:nvSpPr>
        <p:spPr>
          <a:xfrm>
            <a:off x="3060700" y="4110704"/>
            <a:ext cx="762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7" name="矩形 36"/>
          <p:cNvSpPr/>
          <p:nvPr/>
        </p:nvSpPr>
        <p:spPr>
          <a:xfrm>
            <a:off x="3060700" y="5100008"/>
            <a:ext cx="76200" cy="571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252827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181894" y="1465951"/>
            <a:ext cx="5512526" cy="962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矩形 20"/>
          <p:cNvSpPr/>
          <p:nvPr/>
        </p:nvSpPr>
        <p:spPr>
          <a:xfrm>
            <a:off x="3181894" y="2624203"/>
            <a:ext cx="5512526" cy="9620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30219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S3</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的基本概念和操作</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35285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323850" y="2007836"/>
            <a:ext cx="962025" cy="962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white"/>
                </a:solidFill>
                <a:effectLst/>
                <a:uLnTx/>
                <a:uFillTx/>
                <a:latin typeface="微软雅黑"/>
                <a:ea typeface="微软雅黑"/>
                <a:cs typeface="+mn-cs"/>
              </a:rPr>
              <a:t>对象</a:t>
            </a:r>
            <a:r>
              <a:rPr kumimoji="0" lang="en-US" altLang="zh-CN" sz="1600" b="0" i="0" u="none" strike="noStrike" kern="1200" cap="none" spc="0" normalizeH="0" baseline="0" noProof="0" dirty="0" smtClean="0">
                <a:ln>
                  <a:noFill/>
                </a:ln>
                <a:solidFill>
                  <a:prstClr val="white"/>
                </a:solidFill>
                <a:effectLst/>
                <a:uLnTx/>
                <a:uFillTx/>
                <a:latin typeface="微软雅黑"/>
                <a:ea typeface="微软雅黑"/>
                <a:cs typeface="+mn-cs"/>
              </a:rPr>
              <a:t>Object</a:t>
            </a:r>
            <a:endPar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cs"/>
            </a:endParaRPr>
          </a:p>
        </p:txBody>
      </p:sp>
      <p:graphicFrame>
        <p:nvGraphicFramePr>
          <p:cNvPr id="10" name="表格 9"/>
          <p:cNvGraphicFramePr>
            <a:graphicFrameLocks noGrp="1"/>
          </p:cNvGraphicFramePr>
          <p:nvPr>
            <p:extLst/>
          </p:nvPr>
        </p:nvGraphicFramePr>
        <p:xfrm>
          <a:off x="309025" y="3934885"/>
          <a:ext cx="8385395" cy="2040170"/>
        </p:xfrm>
        <a:graphic>
          <a:graphicData uri="http://schemas.openxmlformats.org/drawingml/2006/table">
            <a:tbl>
              <a:tblPr firstRow="1" firstCol="1">
                <a:tableStyleId>{93296810-A885-4BE3-A3E7-6D5BEEA58F35}</a:tableStyleId>
              </a:tblPr>
              <a:tblGrid>
                <a:gridCol w="2700712">
                  <a:extLst>
                    <a:ext uri="{9D8B030D-6E8A-4147-A177-3AD203B41FA5}">
                      <a16:colId xmlns:a16="http://schemas.microsoft.com/office/drawing/2014/main" val="20000"/>
                    </a:ext>
                  </a:extLst>
                </a:gridCol>
                <a:gridCol w="5684683">
                  <a:extLst>
                    <a:ext uri="{9D8B030D-6E8A-4147-A177-3AD203B41FA5}">
                      <a16:colId xmlns:a16="http://schemas.microsoft.com/office/drawing/2014/main" val="20001"/>
                    </a:ext>
                  </a:extLst>
                </a:gridCol>
              </a:tblGrid>
              <a:tr h="408034">
                <a:tc>
                  <a:txBody>
                    <a:bodyPr/>
                    <a:lstStyle/>
                    <a:p>
                      <a:pPr indent="266700" algn="ctr">
                        <a:lnSpc>
                          <a:spcPts val="1350"/>
                        </a:lnSpc>
                        <a:spcAft>
                          <a:spcPts val="100"/>
                        </a:spcAft>
                        <a:tabLst>
                          <a:tab pos="2628265" algn="ctr"/>
                          <a:tab pos="5292725" algn="r"/>
                        </a:tabLst>
                      </a:pPr>
                      <a:r>
                        <a:rPr lang="zh-CN" sz="1800" kern="100" dirty="0">
                          <a:effectLst/>
                        </a:rPr>
                        <a:t>元数据名称</a:t>
                      </a:r>
                      <a:endParaRPr lang="zh-CN" sz="18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266700" algn="l">
                        <a:lnSpc>
                          <a:spcPts val="1350"/>
                        </a:lnSpc>
                        <a:spcAft>
                          <a:spcPts val="100"/>
                        </a:spcAft>
                        <a:tabLst>
                          <a:tab pos="2628265" algn="ctr"/>
                          <a:tab pos="5292725" algn="r"/>
                        </a:tabLst>
                      </a:pPr>
                      <a:r>
                        <a:rPr lang="zh-CN" sz="1600" kern="100" dirty="0">
                          <a:effectLst/>
                        </a:rPr>
                        <a:t>名 称 含 义</a:t>
                      </a:r>
                      <a:endParaRPr lang="zh-CN" sz="16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10000"/>
                  </a:ext>
                </a:extLst>
              </a:tr>
              <a:tr h="408034">
                <a:tc>
                  <a:txBody>
                    <a:bodyPr/>
                    <a:lstStyle/>
                    <a:p>
                      <a:pPr indent="266700" algn="ctr">
                        <a:lnSpc>
                          <a:spcPts val="1350"/>
                        </a:lnSpc>
                        <a:spcAft>
                          <a:spcPts val="100"/>
                        </a:spcAft>
                        <a:tabLst>
                          <a:tab pos="2628265" algn="ctr"/>
                          <a:tab pos="5292725" algn="r"/>
                        </a:tabLst>
                      </a:pPr>
                      <a:r>
                        <a:rPr lang="en-US" sz="1600" kern="100" dirty="0">
                          <a:effectLst/>
                        </a:rPr>
                        <a:t>last-modified</a:t>
                      </a:r>
                      <a:endParaRPr lang="zh-CN" sz="16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6365" algn="l">
                        <a:lnSpc>
                          <a:spcPts val="1350"/>
                        </a:lnSpc>
                        <a:spcAft>
                          <a:spcPts val="100"/>
                        </a:spcAft>
                        <a:tabLst>
                          <a:tab pos="2628265" algn="ctr"/>
                          <a:tab pos="5292725" algn="r"/>
                        </a:tabLst>
                      </a:pPr>
                      <a:r>
                        <a:rPr lang="zh-CN" sz="1400" kern="100" dirty="0">
                          <a:solidFill>
                            <a:schemeClr val="tx1">
                              <a:lumMod val="75000"/>
                              <a:lumOff val="25000"/>
                            </a:schemeClr>
                          </a:solidFill>
                          <a:effectLst/>
                        </a:rPr>
                        <a:t>对象被最后修改的时间</a:t>
                      </a:r>
                      <a:endParaRPr lang="zh-CN" sz="14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408034">
                <a:tc>
                  <a:txBody>
                    <a:bodyPr/>
                    <a:lstStyle/>
                    <a:p>
                      <a:pPr indent="266700" algn="ctr">
                        <a:lnSpc>
                          <a:spcPts val="1350"/>
                        </a:lnSpc>
                        <a:spcAft>
                          <a:spcPts val="100"/>
                        </a:spcAft>
                        <a:tabLst>
                          <a:tab pos="2628265" algn="ctr"/>
                          <a:tab pos="5292725" algn="r"/>
                        </a:tabLst>
                      </a:pPr>
                      <a:r>
                        <a:rPr lang="en-US" sz="1600" kern="100" dirty="0" err="1">
                          <a:effectLst/>
                        </a:rPr>
                        <a:t>ETag</a:t>
                      </a:r>
                      <a:endParaRPr lang="zh-CN" sz="16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6365" algn="l">
                        <a:lnSpc>
                          <a:spcPts val="1350"/>
                        </a:lnSpc>
                        <a:spcAft>
                          <a:spcPts val="100"/>
                        </a:spcAft>
                        <a:tabLst>
                          <a:tab pos="2628265" algn="ctr"/>
                          <a:tab pos="5292725" algn="r"/>
                        </a:tabLst>
                      </a:pPr>
                      <a:r>
                        <a:rPr lang="zh-CN" sz="1400" kern="100" dirty="0">
                          <a:solidFill>
                            <a:schemeClr val="tx1">
                              <a:lumMod val="75000"/>
                              <a:lumOff val="25000"/>
                            </a:schemeClr>
                          </a:solidFill>
                          <a:effectLst/>
                        </a:rPr>
                        <a:t>利用</a:t>
                      </a:r>
                      <a:r>
                        <a:rPr lang="en-US" sz="1400" kern="100" dirty="0">
                          <a:solidFill>
                            <a:schemeClr val="tx1">
                              <a:lumMod val="75000"/>
                              <a:lumOff val="25000"/>
                            </a:schemeClr>
                          </a:solidFill>
                          <a:effectLst/>
                        </a:rPr>
                        <a:t>MD5</a:t>
                      </a:r>
                      <a:r>
                        <a:rPr lang="zh-CN" sz="1400" kern="100" dirty="0">
                          <a:solidFill>
                            <a:schemeClr val="tx1">
                              <a:lumMod val="75000"/>
                              <a:lumOff val="25000"/>
                            </a:schemeClr>
                          </a:solidFill>
                          <a:effectLst/>
                        </a:rPr>
                        <a:t>哈希算法得出的对象值</a:t>
                      </a:r>
                      <a:endParaRPr lang="zh-CN" sz="14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408034">
                <a:tc>
                  <a:txBody>
                    <a:bodyPr/>
                    <a:lstStyle/>
                    <a:p>
                      <a:pPr indent="266700" algn="ctr">
                        <a:lnSpc>
                          <a:spcPts val="1350"/>
                        </a:lnSpc>
                        <a:spcAft>
                          <a:spcPts val="100"/>
                        </a:spcAft>
                        <a:tabLst>
                          <a:tab pos="2628265" algn="ctr"/>
                          <a:tab pos="5292725" algn="r"/>
                        </a:tabLst>
                      </a:pPr>
                      <a:r>
                        <a:rPr lang="en-US" sz="1600" kern="100" dirty="0">
                          <a:effectLst/>
                        </a:rPr>
                        <a:t>Content-Type</a:t>
                      </a:r>
                      <a:endParaRPr lang="zh-CN" sz="16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6365" algn="l">
                        <a:lnSpc>
                          <a:spcPts val="1350"/>
                        </a:lnSpc>
                        <a:spcAft>
                          <a:spcPts val="100"/>
                        </a:spcAft>
                        <a:tabLst>
                          <a:tab pos="2628265" algn="ctr"/>
                          <a:tab pos="5292725" algn="r"/>
                        </a:tabLst>
                      </a:pPr>
                      <a:r>
                        <a:rPr lang="zh-CN" sz="1400" kern="100" dirty="0">
                          <a:solidFill>
                            <a:schemeClr val="tx1">
                              <a:lumMod val="75000"/>
                              <a:lumOff val="25000"/>
                            </a:schemeClr>
                          </a:solidFill>
                          <a:effectLst/>
                        </a:rPr>
                        <a:t>对象的</a:t>
                      </a:r>
                      <a:r>
                        <a:rPr lang="en-US" sz="1400" kern="100" dirty="0">
                          <a:solidFill>
                            <a:schemeClr val="tx1">
                              <a:lumMod val="75000"/>
                              <a:lumOff val="25000"/>
                            </a:schemeClr>
                          </a:solidFill>
                          <a:effectLst/>
                        </a:rPr>
                        <a:t>MIME</a:t>
                      </a:r>
                      <a:r>
                        <a:rPr lang="zh-CN" sz="1400" kern="100" dirty="0">
                          <a:solidFill>
                            <a:schemeClr val="tx1">
                              <a:lumMod val="75000"/>
                              <a:lumOff val="25000"/>
                            </a:schemeClr>
                          </a:solidFill>
                          <a:effectLst/>
                        </a:rPr>
                        <a:t>（多功能网际邮件扩充协议）类型，</a:t>
                      </a:r>
                      <a:r>
                        <a:rPr lang="zh-CN" sz="1400" kern="100" dirty="0" smtClean="0">
                          <a:solidFill>
                            <a:schemeClr val="tx1">
                              <a:lumMod val="75000"/>
                              <a:lumOff val="25000"/>
                            </a:schemeClr>
                          </a:solidFill>
                          <a:effectLst/>
                        </a:rPr>
                        <a:t>默认二进制</a:t>
                      </a:r>
                      <a:r>
                        <a:rPr lang="en-US" sz="1400" kern="100" dirty="0">
                          <a:solidFill>
                            <a:schemeClr val="tx1">
                              <a:lumMod val="75000"/>
                              <a:lumOff val="25000"/>
                            </a:schemeClr>
                          </a:solidFill>
                          <a:effectLst/>
                        </a:rPr>
                        <a:t>/</a:t>
                      </a:r>
                      <a:r>
                        <a:rPr lang="zh-CN" sz="1400" kern="100" dirty="0">
                          <a:solidFill>
                            <a:schemeClr val="tx1">
                              <a:lumMod val="75000"/>
                              <a:lumOff val="25000"/>
                            </a:schemeClr>
                          </a:solidFill>
                          <a:effectLst/>
                        </a:rPr>
                        <a:t>八位组</a:t>
                      </a:r>
                      <a:endParaRPr lang="zh-CN" sz="14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408034">
                <a:tc>
                  <a:txBody>
                    <a:bodyPr/>
                    <a:lstStyle/>
                    <a:p>
                      <a:pPr algn="ctr">
                        <a:lnSpc>
                          <a:spcPts val="1350"/>
                        </a:lnSpc>
                        <a:spcAft>
                          <a:spcPts val="100"/>
                        </a:spcAft>
                        <a:tabLst>
                          <a:tab pos="2628265" algn="ctr"/>
                          <a:tab pos="5292725" algn="r"/>
                        </a:tabLst>
                      </a:pPr>
                      <a:r>
                        <a:rPr lang="en-US" sz="1600" kern="100" dirty="0">
                          <a:effectLst/>
                        </a:rPr>
                        <a:t>Content-Length</a:t>
                      </a:r>
                      <a:endParaRPr lang="zh-CN" sz="16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26365" algn="l">
                        <a:lnSpc>
                          <a:spcPts val="1350"/>
                        </a:lnSpc>
                        <a:spcAft>
                          <a:spcPts val="100"/>
                        </a:spcAft>
                        <a:tabLst>
                          <a:tab pos="2628265" algn="ctr"/>
                          <a:tab pos="5292725" algn="r"/>
                        </a:tabLst>
                      </a:pPr>
                      <a:r>
                        <a:rPr lang="zh-CN" sz="1400" kern="100" dirty="0">
                          <a:solidFill>
                            <a:schemeClr val="tx1">
                              <a:lumMod val="75000"/>
                              <a:lumOff val="25000"/>
                            </a:schemeClr>
                          </a:solidFill>
                          <a:effectLst/>
                        </a:rPr>
                        <a:t>对象数据长度，以字节为单位</a:t>
                      </a:r>
                      <a:endParaRPr lang="zh-CN" sz="14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bl>
          </a:graphicData>
        </a:graphic>
      </p:graphicFrame>
      <p:sp>
        <p:nvSpPr>
          <p:cNvPr id="12" name="矩形 11"/>
          <p:cNvSpPr/>
          <p:nvPr/>
        </p:nvSpPr>
        <p:spPr>
          <a:xfrm>
            <a:off x="3235377" y="1762319"/>
            <a:ext cx="49419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任意类型，但大小会受到对象最大容量的限制</a:t>
            </a:r>
          </a:p>
        </p:txBody>
      </p:sp>
      <p:sp>
        <p:nvSpPr>
          <p:cNvPr id="13" name="矩形 12"/>
          <p:cNvSpPr/>
          <p:nvPr/>
        </p:nvSpPr>
        <p:spPr>
          <a:xfrm>
            <a:off x="3235378" y="2739826"/>
            <a:ext cx="4741673" cy="730777"/>
          </a:xfrm>
          <a:prstGeom prst="rect">
            <a:avLst/>
          </a:prstGeom>
          <a:no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数据内容的附加描述信息，通过名称</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值（</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name-value</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）集合的形式来定义</a:t>
            </a:r>
          </a:p>
        </p:txBody>
      </p:sp>
      <p:sp>
        <p:nvSpPr>
          <p:cNvPr id="16" name="矩形 15"/>
          <p:cNvSpPr/>
          <p:nvPr/>
        </p:nvSpPr>
        <p:spPr>
          <a:xfrm>
            <a:off x="1844674" y="1465951"/>
            <a:ext cx="1159783" cy="9620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rPr>
              <a:t>数据</a:t>
            </a:r>
          </a:p>
        </p:txBody>
      </p:sp>
      <p:sp>
        <p:nvSpPr>
          <p:cNvPr id="17" name="矩形 16"/>
          <p:cNvSpPr/>
          <p:nvPr/>
        </p:nvSpPr>
        <p:spPr>
          <a:xfrm>
            <a:off x="1844674" y="2624247"/>
            <a:ext cx="1159783" cy="9620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white"/>
                </a:solidFill>
                <a:effectLst/>
                <a:uLnTx/>
                <a:uFillTx/>
                <a:latin typeface="微软雅黑"/>
                <a:ea typeface="微软雅黑"/>
                <a:cs typeface="+mn-cs"/>
              </a:rPr>
              <a:t>元数据</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4" name="左大括号 13"/>
          <p:cNvSpPr/>
          <p:nvPr/>
        </p:nvSpPr>
        <p:spPr>
          <a:xfrm>
            <a:off x="1461435" y="1927585"/>
            <a:ext cx="230832" cy="1251044"/>
          </a:xfrm>
          <a:prstGeom prst="leftBrace">
            <a:avLst>
              <a:gd name="adj1" fmla="val 49832"/>
              <a:gd name="adj2" fmla="val 5000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8" name="下箭头 17"/>
          <p:cNvSpPr/>
          <p:nvPr/>
        </p:nvSpPr>
        <p:spPr>
          <a:xfrm>
            <a:off x="2121297" y="3649074"/>
            <a:ext cx="561975" cy="25717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36025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30219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S3</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的基本概念和操作</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35285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425648" y="1406925"/>
            <a:ext cx="7989944" cy="92333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微软雅黑"/>
                <a:ea typeface="微软雅黑"/>
                <a:cs typeface="+mn-cs"/>
              </a:rPr>
              <a:t>S3</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中支持对桶和对象的操作，主要包括：</a:t>
            </a:r>
            <a:r>
              <a:rPr kumimoji="0" lang="en-US" altLang="zh-CN" sz="1800" b="1" i="0" u="none" strike="noStrike" kern="1200" cap="none" spc="0" normalizeH="0" baseline="0" noProof="0" dirty="0">
                <a:ln>
                  <a:noFill/>
                </a:ln>
                <a:solidFill>
                  <a:srgbClr val="70AD47"/>
                </a:solidFill>
                <a:effectLst/>
                <a:uLnTx/>
                <a:uFillTx/>
                <a:latin typeface="微软雅黑"/>
                <a:ea typeface="微软雅黑"/>
                <a:cs typeface="+mn-cs"/>
              </a:rPr>
              <a:t>Get</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en-US" altLang="zh-CN" sz="1800" b="1" i="0" u="none" strike="noStrike" kern="1200" cap="none" spc="0" normalizeH="0" baseline="0" noProof="0" dirty="0">
                <a:ln>
                  <a:noFill/>
                </a:ln>
                <a:solidFill>
                  <a:srgbClr val="70AD47"/>
                </a:solidFill>
                <a:effectLst/>
                <a:uLnTx/>
                <a:uFillTx/>
                <a:latin typeface="微软雅黑"/>
                <a:ea typeface="微软雅黑"/>
                <a:cs typeface="+mn-cs"/>
              </a:rPr>
              <a:t>Put</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en-US" altLang="zh-CN" sz="1800" b="1" i="0" u="none" strike="noStrike" kern="1200" cap="none" spc="0" normalizeH="0" baseline="0" noProof="0" dirty="0">
                <a:ln>
                  <a:noFill/>
                </a:ln>
                <a:solidFill>
                  <a:srgbClr val="70AD47"/>
                </a:solidFill>
                <a:effectLst/>
                <a:uLnTx/>
                <a:uFillTx/>
                <a:latin typeface="微软雅黑"/>
                <a:ea typeface="微软雅黑"/>
                <a:cs typeface="+mn-cs"/>
              </a:rPr>
              <a:t>List</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en-US" altLang="zh-CN" sz="1800" b="1" i="0" u="none" strike="noStrike" kern="1200" cap="none" spc="0" normalizeH="0" baseline="0" noProof="0" dirty="0">
                <a:ln>
                  <a:noFill/>
                </a:ln>
                <a:solidFill>
                  <a:srgbClr val="70AD47"/>
                </a:solidFill>
                <a:effectLst/>
                <a:uLnTx/>
                <a:uFillTx/>
                <a:latin typeface="微软雅黑"/>
                <a:ea typeface="微软雅黑"/>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和</a:t>
            </a:r>
            <a:r>
              <a:rPr kumimoji="0" lang="en-US" altLang="zh-CN" sz="1800" b="1" i="0" u="none" strike="noStrike" kern="1200" cap="none" spc="0" normalizeH="0" baseline="0" noProof="0" dirty="0">
                <a:ln>
                  <a:noFill/>
                </a:ln>
                <a:solidFill>
                  <a:srgbClr val="70AD47"/>
                </a:solidFill>
                <a:effectLst/>
                <a:uLnTx/>
                <a:uFillTx/>
                <a:latin typeface="微软雅黑"/>
                <a:ea typeface="微软雅黑"/>
                <a:cs typeface="+mn-cs"/>
              </a:rPr>
              <a:t>Head</a:t>
            </a:r>
            <a:r>
              <a:rPr kumimoji="0" lang="zh-CN" altLang="en-US" sz="1800" b="0" i="0" u="none" strike="noStrike" kern="1200" cap="none" spc="0" normalizeH="0" baseline="0" noProof="0" dirty="0" smtClean="0">
                <a:ln>
                  <a:noFill/>
                </a:ln>
                <a:solidFill>
                  <a:prstClr val="black"/>
                </a:solidFill>
                <a:effectLst/>
                <a:uLnTx/>
                <a:uFillTx/>
                <a:latin typeface="微软雅黑"/>
                <a:ea typeface="微软雅黑"/>
                <a:cs typeface="+mn-cs"/>
              </a:rPr>
              <a:t>。下图列出</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了五种操作的主要内容</a:t>
            </a:r>
            <a:r>
              <a:rPr kumimoji="0" lang="zh-CN" altLang="en-US" sz="1800" b="0" i="0" u="none" strike="noStrike" kern="1200" cap="none" spc="0" normalizeH="0" baseline="0" noProof="0" dirty="0" smtClean="0">
                <a:ln>
                  <a:noFill/>
                </a:ln>
                <a:solidFill>
                  <a:prstClr val="black"/>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aphicFrame>
        <p:nvGraphicFramePr>
          <p:cNvPr id="9" name="表格 8"/>
          <p:cNvGraphicFramePr>
            <a:graphicFrameLocks noGrp="1"/>
          </p:cNvGraphicFramePr>
          <p:nvPr>
            <p:extLst/>
          </p:nvPr>
        </p:nvGraphicFramePr>
        <p:xfrm>
          <a:off x="425648" y="2525541"/>
          <a:ext cx="8300342" cy="2995162"/>
        </p:xfrm>
        <a:graphic>
          <a:graphicData uri="http://schemas.openxmlformats.org/drawingml/2006/table">
            <a:tbl>
              <a:tblPr firstRow="1" firstCol="1" bandRow="1">
                <a:tableStyleId>{93296810-A885-4BE3-A3E7-6D5BEEA58F35}</a:tableStyleId>
              </a:tblPr>
              <a:tblGrid>
                <a:gridCol w="1375960">
                  <a:extLst>
                    <a:ext uri="{9D8B030D-6E8A-4147-A177-3AD203B41FA5}">
                      <a16:colId xmlns:a16="http://schemas.microsoft.com/office/drawing/2014/main" val="20000"/>
                    </a:ext>
                  </a:extLst>
                </a:gridCol>
                <a:gridCol w="1536678">
                  <a:extLst>
                    <a:ext uri="{9D8B030D-6E8A-4147-A177-3AD203B41FA5}">
                      <a16:colId xmlns:a16="http://schemas.microsoft.com/office/drawing/2014/main" val="20001"/>
                    </a:ext>
                  </a:extLst>
                </a:gridCol>
                <a:gridCol w="1799771">
                  <a:extLst>
                    <a:ext uri="{9D8B030D-6E8A-4147-A177-3AD203B41FA5}">
                      <a16:colId xmlns:a16="http://schemas.microsoft.com/office/drawing/2014/main" val="20002"/>
                    </a:ext>
                  </a:extLst>
                </a:gridCol>
                <a:gridCol w="1248229">
                  <a:extLst>
                    <a:ext uri="{9D8B030D-6E8A-4147-A177-3AD203B41FA5}">
                      <a16:colId xmlns:a16="http://schemas.microsoft.com/office/drawing/2014/main" val="20003"/>
                    </a:ext>
                  </a:extLst>
                </a:gridCol>
                <a:gridCol w="1088571">
                  <a:extLst>
                    <a:ext uri="{9D8B030D-6E8A-4147-A177-3AD203B41FA5}">
                      <a16:colId xmlns:a16="http://schemas.microsoft.com/office/drawing/2014/main" val="20004"/>
                    </a:ext>
                  </a:extLst>
                </a:gridCol>
                <a:gridCol w="1251133">
                  <a:extLst>
                    <a:ext uri="{9D8B030D-6E8A-4147-A177-3AD203B41FA5}">
                      <a16:colId xmlns:a16="http://schemas.microsoft.com/office/drawing/2014/main" val="20005"/>
                    </a:ext>
                  </a:extLst>
                </a:gridCol>
              </a:tblGrid>
              <a:tr h="963940">
                <a:tc>
                  <a:txBody>
                    <a:bodyPr/>
                    <a:lstStyle/>
                    <a:p>
                      <a:pPr marL="0" indent="0" algn="ctr" defTabSz="914400" rtl="0" eaLnBrk="1" latinLnBrk="0" hangingPunct="1">
                        <a:lnSpc>
                          <a:spcPts val="1350"/>
                        </a:lnSpc>
                        <a:spcAft>
                          <a:spcPts val="100"/>
                        </a:spcAft>
                        <a:tabLst>
                          <a:tab pos="2628265" algn="ctr"/>
                          <a:tab pos="5292725" algn="r"/>
                        </a:tabLst>
                      </a:pPr>
                      <a:r>
                        <a:rPr lang="zh-CN" sz="1800" kern="100" dirty="0">
                          <a:effectLst/>
                        </a:rPr>
                        <a:t>操 作 目 标</a:t>
                      </a:r>
                      <a:endParaRPr lang="zh-CN" sz="1800" kern="100" dirty="0">
                        <a:solidFill>
                          <a:schemeClr val="dk1"/>
                        </a:solidFill>
                        <a:effectLst/>
                        <a:latin typeface="+mn-lt"/>
                        <a:ea typeface="+mn-ea"/>
                        <a:cs typeface="+mn-cs"/>
                      </a:endParaRPr>
                    </a:p>
                  </a:txBody>
                  <a:tcPr marL="68580" marR="68580" marT="0" marB="0" anchor="ctr">
                    <a:solidFill>
                      <a:schemeClr val="tx1">
                        <a:lumMod val="75000"/>
                        <a:lumOff val="25000"/>
                      </a:schemeClr>
                    </a:solidFill>
                  </a:tcPr>
                </a:tc>
                <a:tc>
                  <a:txBody>
                    <a:bodyPr/>
                    <a:lstStyle/>
                    <a:p>
                      <a:pPr marL="0" indent="126365" algn="ctr" defTabSz="914400" rtl="0" eaLnBrk="1" latinLnBrk="0" hangingPunct="1">
                        <a:lnSpc>
                          <a:spcPts val="1350"/>
                        </a:lnSpc>
                        <a:spcAft>
                          <a:spcPts val="100"/>
                        </a:spcAft>
                        <a:tabLst>
                          <a:tab pos="2628265" algn="ctr"/>
                          <a:tab pos="5292725" algn="r"/>
                        </a:tabLst>
                      </a:pPr>
                      <a:r>
                        <a:rPr lang="en-US" sz="2000" kern="100" dirty="0">
                          <a:effectLst/>
                        </a:rPr>
                        <a:t>Get</a:t>
                      </a:r>
                      <a:endParaRPr lang="zh-CN" sz="2000" kern="100" dirty="0">
                        <a:solidFill>
                          <a:schemeClr val="dk1"/>
                        </a:solidFill>
                        <a:effectLst/>
                        <a:latin typeface="+mn-lt"/>
                        <a:ea typeface="+mn-ea"/>
                        <a:cs typeface="+mn-cs"/>
                      </a:endParaRPr>
                    </a:p>
                  </a:txBody>
                  <a:tcPr marL="68580" marR="68580" marT="0" marB="0" anchor="ctr">
                    <a:solidFill>
                      <a:schemeClr val="tx1">
                        <a:lumMod val="75000"/>
                        <a:lumOff val="25000"/>
                      </a:schemeClr>
                    </a:solidFill>
                  </a:tcPr>
                </a:tc>
                <a:tc>
                  <a:txBody>
                    <a:bodyPr/>
                    <a:lstStyle/>
                    <a:p>
                      <a:pPr marL="0" indent="126365" algn="ctr" defTabSz="914400" rtl="0" eaLnBrk="1" latinLnBrk="0" hangingPunct="1">
                        <a:lnSpc>
                          <a:spcPts val="1350"/>
                        </a:lnSpc>
                        <a:spcAft>
                          <a:spcPts val="100"/>
                        </a:spcAft>
                        <a:tabLst>
                          <a:tab pos="2628265" algn="ctr"/>
                          <a:tab pos="5292725" algn="r"/>
                        </a:tabLst>
                      </a:pPr>
                      <a:r>
                        <a:rPr lang="en-US" sz="2000" kern="100" dirty="0">
                          <a:effectLst/>
                        </a:rPr>
                        <a:t>Put</a:t>
                      </a:r>
                      <a:endParaRPr lang="zh-CN" sz="2000" kern="100" dirty="0">
                        <a:solidFill>
                          <a:schemeClr val="dk1"/>
                        </a:solidFill>
                        <a:effectLst/>
                        <a:latin typeface="+mn-lt"/>
                        <a:ea typeface="+mn-ea"/>
                        <a:cs typeface="+mn-cs"/>
                      </a:endParaRPr>
                    </a:p>
                  </a:txBody>
                  <a:tcPr marL="68580" marR="68580" marT="0" marB="0" anchor="ctr">
                    <a:solidFill>
                      <a:schemeClr val="tx1">
                        <a:lumMod val="75000"/>
                        <a:lumOff val="25000"/>
                      </a:schemeClr>
                    </a:solidFill>
                  </a:tcPr>
                </a:tc>
                <a:tc>
                  <a:txBody>
                    <a:bodyPr/>
                    <a:lstStyle/>
                    <a:p>
                      <a:pPr marL="0" indent="126365" algn="ctr" defTabSz="914400" rtl="0" eaLnBrk="1" latinLnBrk="0" hangingPunct="1">
                        <a:lnSpc>
                          <a:spcPts val="1350"/>
                        </a:lnSpc>
                        <a:spcAft>
                          <a:spcPts val="100"/>
                        </a:spcAft>
                        <a:tabLst>
                          <a:tab pos="2628265" algn="ctr"/>
                          <a:tab pos="5292725" algn="r"/>
                        </a:tabLst>
                      </a:pPr>
                      <a:r>
                        <a:rPr lang="en-US" sz="2000" kern="100" dirty="0">
                          <a:effectLst/>
                        </a:rPr>
                        <a:t>List</a:t>
                      </a:r>
                      <a:endParaRPr lang="zh-CN" sz="2000" kern="100" dirty="0">
                        <a:solidFill>
                          <a:schemeClr val="dk1"/>
                        </a:solidFill>
                        <a:effectLst/>
                        <a:latin typeface="+mn-lt"/>
                        <a:ea typeface="+mn-ea"/>
                        <a:cs typeface="+mn-cs"/>
                      </a:endParaRPr>
                    </a:p>
                  </a:txBody>
                  <a:tcPr marL="68580" marR="68580" marT="0" marB="0" anchor="ctr">
                    <a:solidFill>
                      <a:schemeClr val="tx1">
                        <a:lumMod val="75000"/>
                        <a:lumOff val="25000"/>
                      </a:schemeClr>
                    </a:solidFill>
                  </a:tcPr>
                </a:tc>
                <a:tc>
                  <a:txBody>
                    <a:bodyPr/>
                    <a:lstStyle/>
                    <a:p>
                      <a:pPr marL="0" indent="126365" algn="ctr" defTabSz="914400" rtl="0" eaLnBrk="1" latinLnBrk="0" hangingPunct="1">
                        <a:lnSpc>
                          <a:spcPts val="1350"/>
                        </a:lnSpc>
                        <a:spcAft>
                          <a:spcPts val="100"/>
                        </a:spcAft>
                        <a:tabLst>
                          <a:tab pos="2628265" algn="ctr"/>
                          <a:tab pos="5292725" algn="r"/>
                        </a:tabLst>
                      </a:pPr>
                      <a:r>
                        <a:rPr lang="en-US" sz="2000" kern="100" dirty="0">
                          <a:effectLst/>
                        </a:rPr>
                        <a:t>Delete</a:t>
                      </a:r>
                      <a:endParaRPr lang="zh-CN" sz="2000" kern="100" dirty="0">
                        <a:solidFill>
                          <a:schemeClr val="dk1"/>
                        </a:solidFill>
                        <a:effectLst/>
                        <a:latin typeface="+mn-lt"/>
                        <a:ea typeface="+mn-ea"/>
                        <a:cs typeface="+mn-cs"/>
                      </a:endParaRPr>
                    </a:p>
                  </a:txBody>
                  <a:tcPr marL="68580" marR="68580" marT="0" marB="0" anchor="ctr">
                    <a:solidFill>
                      <a:schemeClr val="tx1">
                        <a:lumMod val="75000"/>
                        <a:lumOff val="25000"/>
                      </a:schemeClr>
                    </a:solidFill>
                  </a:tcPr>
                </a:tc>
                <a:tc>
                  <a:txBody>
                    <a:bodyPr/>
                    <a:lstStyle/>
                    <a:p>
                      <a:pPr marL="0" indent="126365" algn="ctr" defTabSz="914400" rtl="0" eaLnBrk="1" latinLnBrk="0" hangingPunct="1">
                        <a:lnSpc>
                          <a:spcPts val="1350"/>
                        </a:lnSpc>
                        <a:spcAft>
                          <a:spcPts val="100"/>
                        </a:spcAft>
                        <a:tabLst>
                          <a:tab pos="2628265" algn="ctr"/>
                          <a:tab pos="5292725" algn="r"/>
                        </a:tabLst>
                      </a:pPr>
                      <a:r>
                        <a:rPr lang="en-US" sz="2000" kern="100" dirty="0">
                          <a:effectLst/>
                        </a:rPr>
                        <a:t>Head</a:t>
                      </a:r>
                      <a:endParaRPr lang="zh-CN" sz="2000" kern="100" dirty="0">
                        <a:solidFill>
                          <a:schemeClr val="dk1"/>
                        </a:solidFill>
                        <a:effectLst/>
                        <a:latin typeface="+mn-lt"/>
                        <a:ea typeface="+mn-ea"/>
                        <a:cs typeface="+mn-cs"/>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10000"/>
                  </a:ext>
                </a:extLst>
              </a:tr>
              <a:tr h="1015611">
                <a:tc>
                  <a:txBody>
                    <a:bodyPr/>
                    <a:lstStyle/>
                    <a:p>
                      <a:pPr marL="0" indent="0" algn="ctr" defTabSz="914400" rtl="0" eaLnBrk="1" latinLnBrk="0" hangingPunct="1">
                        <a:lnSpc>
                          <a:spcPts val="1350"/>
                        </a:lnSpc>
                        <a:spcAft>
                          <a:spcPts val="100"/>
                        </a:spcAft>
                        <a:tabLst>
                          <a:tab pos="2628265" algn="ctr"/>
                          <a:tab pos="5292725" algn="r"/>
                        </a:tabLst>
                      </a:pPr>
                      <a:r>
                        <a:rPr lang="zh-CN" sz="1800" kern="100" dirty="0">
                          <a:effectLst/>
                        </a:rPr>
                        <a:t>桶</a:t>
                      </a:r>
                      <a:endParaRPr lang="zh-CN" sz="18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dirty="0">
                          <a:solidFill>
                            <a:schemeClr val="tx1">
                              <a:lumMod val="75000"/>
                              <a:lumOff val="25000"/>
                            </a:schemeClr>
                          </a:solidFill>
                          <a:effectLst/>
                        </a:rPr>
                        <a:t>获取桶中对象</a:t>
                      </a:r>
                      <a:endParaRPr lang="zh-CN" sz="1800" kern="100" dirty="0">
                        <a:solidFill>
                          <a:schemeClr val="tx1">
                            <a:lumMod val="75000"/>
                            <a:lumOff val="25000"/>
                          </a:schemeClr>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dirty="0">
                          <a:solidFill>
                            <a:schemeClr val="tx1">
                              <a:lumMod val="75000"/>
                              <a:lumOff val="25000"/>
                            </a:schemeClr>
                          </a:solidFill>
                          <a:effectLst/>
                        </a:rPr>
                        <a:t>创建或更新桶</a:t>
                      </a:r>
                      <a:endParaRPr lang="zh-CN" sz="1800" kern="100" dirty="0">
                        <a:solidFill>
                          <a:schemeClr val="tx1">
                            <a:lumMod val="75000"/>
                            <a:lumOff val="25000"/>
                          </a:schemeClr>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dirty="0">
                          <a:solidFill>
                            <a:schemeClr val="tx1">
                              <a:lumMod val="75000"/>
                              <a:lumOff val="25000"/>
                            </a:schemeClr>
                          </a:solidFill>
                          <a:effectLst/>
                        </a:rPr>
                        <a:t>列出桶中所有键</a:t>
                      </a:r>
                      <a:endParaRPr lang="zh-CN" sz="1800" kern="100" dirty="0">
                        <a:solidFill>
                          <a:schemeClr val="tx1">
                            <a:lumMod val="75000"/>
                            <a:lumOff val="25000"/>
                          </a:schemeClr>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dirty="0">
                          <a:solidFill>
                            <a:schemeClr val="tx1">
                              <a:lumMod val="75000"/>
                              <a:lumOff val="25000"/>
                            </a:schemeClr>
                          </a:solidFill>
                          <a:effectLst/>
                        </a:rPr>
                        <a:t>删除桶</a:t>
                      </a:r>
                      <a:endParaRPr lang="zh-CN" sz="1800" kern="100" dirty="0">
                        <a:solidFill>
                          <a:schemeClr val="tx1">
                            <a:lumMod val="75000"/>
                            <a:lumOff val="25000"/>
                          </a:schemeClr>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a:solidFill>
                            <a:schemeClr val="tx1">
                              <a:lumMod val="75000"/>
                              <a:lumOff val="25000"/>
                            </a:schemeClr>
                          </a:solidFill>
                          <a:effectLst/>
                        </a:rPr>
                        <a:t>—</a:t>
                      </a:r>
                      <a:endParaRPr lang="zh-CN" sz="1800" kern="10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10001"/>
                  </a:ext>
                </a:extLst>
              </a:tr>
              <a:tr h="1015611">
                <a:tc>
                  <a:txBody>
                    <a:bodyPr/>
                    <a:lstStyle/>
                    <a:p>
                      <a:pPr marL="0" indent="0" algn="ctr" defTabSz="914400" rtl="0" eaLnBrk="1" latinLnBrk="0" hangingPunct="1">
                        <a:lnSpc>
                          <a:spcPts val="1350"/>
                        </a:lnSpc>
                        <a:spcAft>
                          <a:spcPts val="100"/>
                        </a:spcAft>
                        <a:tabLst>
                          <a:tab pos="2628265" algn="ctr"/>
                          <a:tab pos="5292725" algn="r"/>
                        </a:tabLst>
                      </a:pPr>
                      <a:r>
                        <a:rPr lang="zh-CN" sz="1800" kern="100" dirty="0">
                          <a:effectLst/>
                        </a:rPr>
                        <a:t>对象</a:t>
                      </a:r>
                      <a:endParaRPr lang="zh-CN" sz="1800" kern="100" dirty="0">
                        <a:solidFill>
                          <a:schemeClr val="dk1"/>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dirty="0">
                          <a:solidFill>
                            <a:schemeClr val="tx1">
                              <a:lumMod val="75000"/>
                              <a:lumOff val="25000"/>
                            </a:schemeClr>
                          </a:solidFill>
                          <a:effectLst/>
                        </a:rPr>
                        <a:t>获取对象数据和元数据</a:t>
                      </a:r>
                      <a:endParaRPr lang="zh-CN" sz="1800" kern="100" dirty="0">
                        <a:solidFill>
                          <a:schemeClr val="tx1">
                            <a:lumMod val="75000"/>
                            <a:lumOff val="25000"/>
                          </a:schemeClr>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dirty="0">
                          <a:solidFill>
                            <a:schemeClr val="tx1">
                              <a:lumMod val="75000"/>
                              <a:lumOff val="25000"/>
                            </a:schemeClr>
                          </a:solidFill>
                          <a:effectLst/>
                        </a:rPr>
                        <a:t>创建或更新对象</a:t>
                      </a:r>
                      <a:endParaRPr lang="zh-CN" sz="1800" kern="100" dirty="0">
                        <a:solidFill>
                          <a:schemeClr val="tx1">
                            <a:lumMod val="75000"/>
                            <a:lumOff val="25000"/>
                          </a:schemeClr>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dirty="0">
                          <a:solidFill>
                            <a:schemeClr val="tx1">
                              <a:lumMod val="75000"/>
                              <a:lumOff val="25000"/>
                            </a:schemeClr>
                          </a:solidFill>
                          <a:effectLst/>
                        </a:rPr>
                        <a:t>—</a:t>
                      </a:r>
                      <a:endParaRPr lang="zh-CN" sz="1800" kern="100" dirty="0">
                        <a:solidFill>
                          <a:schemeClr val="tx1">
                            <a:lumMod val="75000"/>
                            <a:lumOff val="25000"/>
                          </a:schemeClr>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dirty="0">
                          <a:solidFill>
                            <a:schemeClr val="tx1">
                              <a:lumMod val="75000"/>
                              <a:lumOff val="25000"/>
                            </a:schemeClr>
                          </a:solidFill>
                          <a:effectLst/>
                        </a:rPr>
                        <a:t>删除对象</a:t>
                      </a:r>
                      <a:endParaRPr lang="zh-CN" sz="1800" kern="100" dirty="0">
                        <a:solidFill>
                          <a:schemeClr val="tx1">
                            <a:lumMod val="75000"/>
                            <a:lumOff val="25000"/>
                          </a:schemeClr>
                        </a:solidFill>
                        <a:effectLst/>
                        <a:latin typeface="+mn-lt"/>
                        <a:ea typeface="+mn-ea"/>
                        <a:cs typeface="+mn-cs"/>
                      </a:endParaRPr>
                    </a:p>
                  </a:txBody>
                  <a:tcPr marL="68580" marR="68580" marT="0" marB="0" anchor="ctr"/>
                </a:tc>
                <a:tc>
                  <a:txBody>
                    <a:bodyPr/>
                    <a:lstStyle/>
                    <a:p>
                      <a:pPr marL="0" indent="0" algn="ctr" defTabSz="914400" rtl="0" eaLnBrk="1" latinLnBrk="0" hangingPunct="1">
                        <a:lnSpc>
                          <a:spcPct val="150000"/>
                        </a:lnSpc>
                        <a:spcAft>
                          <a:spcPts val="0"/>
                        </a:spcAft>
                        <a:tabLst>
                          <a:tab pos="2628265" algn="ctr"/>
                          <a:tab pos="5292725" algn="r"/>
                        </a:tabLst>
                      </a:pPr>
                      <a:r>
                        <a:rPr lang="zh-CN" sz="1800" kern="100" dirty="0">
                          <a:solidFill>
                            <a:schemeClr val="tx1">
                              <a:lumMod val="75000"/>
                              <a:lumOff val="25000"/>
                            </a:schemeClr>
                          </a:solidFill>
                          <a:effectLst/>
                        </a:rPr>
                        <a:t>获取对象元数据</a:t>
                      </a:r>
                      <a:endParaRPr lang="zh-CN" sz="1800" kern="1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10002"/>
                  </a:ext>
                </a:extLst>
              </a:tr>
            </a:tbl>
          </a:graphicData>
        </a:graphic>
      </p:graphicFrame>
      <p:sp>
        <p:nvSpPr>
          <p:cNvPr id="11" name="矩形 10"/>
          <p:cNvSpPr/>
          <p:nvPr/>
        </p:nvSpPr>
        <p:spPr>
          <a:xfrm>
            <a:off x="3626869" y="5600047"/>
            <a:ext cx="1890261" cy="297517"/>
          </a:xfrm>
          <a:prstGeom prst="rect">
            <a:avLst/>
          </a:prstGeom>
        </p:spPr>
        <p:txBody>
          <a:bodyPr wrap="none">
            <a:spAutoFit/>
          </a:bodyPr>
          <a:lstStyle/>
          <a:p>
            <a:pPr marL="0" marR="0" lvl="0" indent="266700" algn="ctr" defTabSz="914400" rtl="0" eaLnBrk="1" fontAlgn="auto" latinLnBrk="0" hangingPunct="1">
              <a:lnSpc>
                <a:spcPts val="1560"/>
              </a:lnSpc>
              <a:spcBef>
                <a:spcPts val="360"/>
              </a:spcBef>
              <a:spcAft>
                <a:spcPts val="180"/>
              </a:spcAft>
              <a:buClrTx/>
              <a:buSzTx/>
              <a:buFontTx/>
              <a:buNone/>
              <a:tabLst>
                <a:tab pos="2628265" algn="ctr"/>
                <a:tab pos="5292725" algn="r"/>
              </a:tabLst>
              <a:defRPr/>
            </a:pPr>
            <a:r>
              <a:rPr kumimoji="0" lang="en-US" altLang="zh-CN" sz="1800" b="0" i="0" u="none" strike="noStrike" kern="500" cap="none" spc="0" normalizeH="0" baseline="0" noProof="0" dirty="0" smtClean="0">
                <a:ln>
                  <a:noFill/>
                </a:ln>
                <a:solidFill>
                  <a:srgbClr val="000000"/>
                </a:solidFill>
                <a:effectLst/>
                <a:uLnTx/>
                <a:uFillTx/>
                <a:latin typeface="Arial" panose="020B0604020202020204" pitchFamily="34" charset="0"/>
                <a:ea typeface="黑体" panose="02010609060101010101" pitchFamily="49" charset="-122"/>
                <a:cs typeface="Times New Roman" panose="02020603050405020304" pitchFamily="18" charset="0"/>
              </a:rPr>
              <a:t>S3</a:t>
            </a:r>
            <a:r>
              <a:rPr kumimoji="0" lang="zh-CN" altLang="zh-CN" sz="1800" b="0" i="0" u="none" strike="noStrike" kern="5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Times New Roman" panose="02020603050405020304" pitchFamily="18" charset="0"/>
              </a:rPr>
              <a:t>的主要操作</a:t>
            </a:r>
          </a:p>
        </p:txBody>
      </p:sp>
    </p:spTree>
    <p:extLst>
      <p:ext uri="{BB962C8B-B14F-4D97-AF65-F5344CB8AC3E}">
        <p14:creationId xmlns:p14="http://schemas.microsoft.com/office/powerpoint/2010/main" val="350864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32786" y="2467204"/>
            <a:ext cx="4645824"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23.3 </a:t>
            </a:r>
            <a:r>
              <a:rPr kumimoji="0" lang="zh-CN" altLang="en-US"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S3</a:t>
            </a:r>
            <a:endParaRPr kumimoji="0" lang="en-US" altLang="zh-CN"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endParaRPr>
          </a:p>
        </p:txBody>
      </p:sp>
      <p:sp>
        <p:nvSpPr>
          <p:cNvPr id="3" name="等腰三角形 2"/>
          <p:cNvSpPr/>
          <p:nvPr/>
        </p:nvSpPr>
        <p:spPr>
          <a:xfrm rot="5400000">
            <a:off x="2844079" y="3917433"/>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3101886" y="3297985"/>
            <a:ext cx="4095993"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23.3.1  </a:t>
            </a:r>
            <a:r>
              <a:rPr kumimoji="0" lang="en-US" altLang="zh-CN"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S3</a:t>
            </a:r>
            <a:r>
              <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的基本概念和操作</a:t>
            </a:r>
          </a:p>
        </p:txBody>
      </p:sp>
      <p:sp>
        <p:nvSpPr>
          <p:cNvPr id="7" name="矩形 6"/>
          <p:cNvSpPr/>
          <p:nvPr/>
        </p:nvSpPr>
        <p:spPr>
          <a:xfrm>
            <a:off x="3101886" y="3789652"/>
            <a:ext cx="4095993"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white"/>
                </a:solidFill>
                <a:effectLst/>
                <a:uLnTx/>
                <a:uFillTx/>
                <a:latin typeface="微软雅黑"/>
                <a:ea typeface="微软雅黑"/>
                <a:cs typeface="+mn-cs"/>
              </a:rPr>
              <a:t>23.3.2  </a:t>
            </a:r>
            <a:r>
              <a:rPr kumimoji="0" lang="en-US" altLang="zh-CN" sz="2100" b="0" i="0" u="none" strike="noStrike" kern="500" cap="none" spc="225" normalizeH="0" baseline="0" noProof="0" dirty="0">
                <a:ln>
                  <a:noFill/>
                </a:ln>
                <a:solidFill>
                  <a:prstClr val="white"/>
                </a:solidFill>
                <a:effectLst/>
                <a:uLnTx/>
                <a:uFillTx/>
                <a:latin typeface="微软雅黑"/>
                <a:ea typeface="微软雅黑"/>
                <a:cs typeface="+mn-cs"/>
              </a:rPr>
              <a:t>S3</a:t>
            </a:r>
            <a:r>
              <a:rPr kumimoji="0" lang="zh-CN" altLang="en-US" sz="2100" b="0" i="0" u="none" strike="noStrike" kern="500" cap="none" spc="225" normalizeH="0" baseline="0" noProof="0" dirty="0">
                <a:ln>
                  <a:noFill/>
                </a:ln>
                <a:solidFill>
                  <a:prstClr val="white"/>
                </a:solidFill>
                <a:effectLst/>
                <a:uLnTx/>
                <a:uFillTx/>
                <a:latin typeface="微软雅黑"/>
                <a:ea typeface="微软雅黑"/>
                <a:cs typeface="+mn-cs"/>
              </a:rPr>
              <a:t>的数据一致性模型</a:t>
            </a:r>
          </a:p>
        </p:txBody>
      </p:sp>
      <p:sp>
        <p:nvSpPr>
          <p:cNvPr id="8" name="矩形 7"/>
          <p:cNvSpPr/>
          <p:nvPr/>
        </p:nvSpPr>
        <p:spPr>
          <a:xfrm>
            <a:off x="3101886" y="4271008"/>
            <a:ext cx="320151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23.3.3  </a:t>
            </a:r>
            <a:r>
              <a:rPr kumimoji="0" lang="en-US" altLang="zh-CN"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S3</a:t>
            </a:r>
            <a:r>
              <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的安全措施</a:t>
            </a:r>
          </a:p>
        </p:txBody>
      </p:sp>
    </p:spTree>
    <p:extLst>
      <p:ext uri="{BB962C8B-B14F-4D97-AF65-F5344CB8AC3E}">
        <p14:creationId xmlns:p14="http://schemas.microsoft.com/office/powerpoint/2010/main" val="53009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30219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S3</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的数据一致性模型</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35285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122" name="图片 22" descr="4-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6456" y="1332856"/>
            <a:ext cx="3665057" cy="4530199"/>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23850" y="4426201"/>
            <a:ext cx="4380650" cy="128990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在</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数据被充分传播到所有的存放节点之前，服务器返回给用户的仍是原数据，此时用户操作可能会</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出现后面几种情况：</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12" name="矩形 11"/>
          <p:cNvSpPr/>
          <p:nvPr/>
        </p:nvSpPr>
        <p:spPr>
          <a:xfrm>
            <a:off x="515357" y="3343573"/>
            <a:ext cx="4056643" cy="923330"/>
          </a:xfrm>
          <a:prstGeom prst="rect">
            <a:avLst/>
          </a:prstGeom>
          <a:solidFill>
            <a:schemeClr val="tx1">
              <a:lumMod val="75000"/>
              <a:lumOff val="25000"/>
            </a:scheme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与其构建的基础</a:t>
            </a: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Dynamo</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相同，</a:t>
            </a: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S3</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中采用了最终一致性模型</a:t>
            </a: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a:t>
            </a:r>
            <a:endPar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矩形 12"/>
          <p:cNvSpPr/>
          <p:nvPr/>
        </p:nvSpPr>
        <p:spPr>
          <a:xfrm>
            <a:off x="323850" y="3343573"/>
            <a:ext cx="191507" cy="9233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929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30219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S3</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的数据一致性模型</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35285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1" name="表格 10"/>
          <p:cNvGraphicFramePr>
            <a:graphicFrameLocks noGrp="1"/>
          </p:cNvGraphicFramePr>
          <p:nvPr>
            <p:extLst/>
          </p:nvPr>
        </p:nvGraphicFramePr>
        <p:xfrm>
          <a:off x="320774" y="1612900"/>
          <a:ext cx="8502451" cy="4259522"/>
        </p:xfrm>
        <a:graphic>
          <a:graphicData uri="http://schemas.openxmlformats.org/drawingml/2006/table">
            <a:tbl>
              <a:tblPr firstRow="1" firstCol="1" bandRow="1">
                <a:tableStyleId>{93296810-A885-4BE3-A3E7-6D5BEEA58F35}</a:tableStyleId>
              </a:tblPr>
              <a:tblGrid>
                <a:gridCol w="401259">
                  <a:extLst>
                    <a:ext uri="{9D8B030D-6E8A-4147-A177-3AD203B41FA5}">
                      <a16:colId xmlns:a16="http://schemas.microsoft.com/office/drawing/2014/main" val="20000"/>
                    </a:ext>
                  </a:extLst>
                </a:gridCol>
                <a:gridCol w="4799193">
                  <a:extLst>
                    <a:ext uri="{9D8B030D-6E8A-4147-A177-3AD203B41FA5}">
                      <a16:colId xmlns:a16="http://schemas.microsoft.com/office/drawing/2014/main" val="20001"/>
                    </a:ext>
                  </a:extLst>
                </a:gridCol>
                <a:gridCol w="3301999">
                  <a:extLst>
                    <a:ext uri="{9D8B030D-6E8A-4147-A177-3AD203B41FA5}">
                      <a16:colId xmlns:a16="http://schemas.microsoft.com/office/drawing/2014/main" val="20002"/>
                    </a:ext>
                  </a:extLst>
                </a:gridCol>
              </a:tblGrid>
              <a:tr h="721731">
                <a:tc>
                  <a:txBody>
                    <a:bodyPr/>
                    <a:lstStyle/>
                    <a:p>
                      <a:pPr algn="l"/>
                      <a:endParaRPr lang="zh-CN" altLang="en-US" dirty="0"/>
                    </a:p>
                  </a:txBody>
                  <a:tcPr anchor="ctr"/>
                </a:tc>
                <a:tc>
                  <a:txBody>
                    <a:bodyPr/>
                    <a:lstStyle/>
                    <a:p>
                      <a:pPr algn="l"/>
                      <a:r>
                        <a:rPr lang="zh-CN" altLang="en-US" dirty="0" smtClean="0"/>
                        <a:t>用户操作</a:t>
                      </a:r>
                      <a:endParaRPr lang="zh-CN" altLang="en-US" dirty="0"/>
                    </a:p>
                  </a:txBody>
                  <a:tcPr anchor="ctr"/>
                </a:tc>
                <a:tc>
                  <a:txBody>
                    <a:bodyPr/>
                    <a:lstStyle/>
                    <a:p>
                      <a:pPr algn="l"/>
                      <a:r>
                        <a:rPr lang="zh-CN" altLang="en-US" dirty="0" smtClean="0"/>
                        <a:t>结果</a:t>
                      </a:r>
                      <a:endParaRPr lang="zh-CN" altLang="en-US" dirty="0"/>
                    </a:p>
                  </a:txBody>
                  <a:tcPr anchor="ctr"/>
                </a:tc>
                <a:extLst>
                  <a:ext uri="{0D108BD9-81ED-4DB2-BD59-A6C34878D82A}">
                    <a16:rowId xmlns:a16="http://schemas.microsoft.com/office/drawing/2014/main" val="10000"/>
                  </a:ext>
                </a:extLst>
              </a:tr>
              <a:tr h="721731">
                <a:tc>
                  <a:txBody>
                    <a:bodyPr/>
                    <a:lstStyle/>
                    <a:p>
                      <a:pPr algn="l"/>
                      <a:r>
                        <a:rPr lang="en-US" altLang="zh-CN" dirty="0" smtClean="0"/>
                        <a:t>1</a:t>
                      </a:r>
                      <a:endParaRPr lang="zh-CN" altLang="en-US" dirty="0"/>
                    </a:p>
                  </a:txBody>
                  <a:tcPr anchor="ctr"/>
                </a:tc>
                <a:tc>
                  <a:txBody>
                    <a:bodyPr/>
                    <a:lstStyle/>
                    <a:p>
                      <a:pPr algn="l"/>
                      <a:r>
                        <a:rPr lang="zh-CN" altLang="en-US" dirty="0" smtClean="0"/>
                        <a:t>写入一个新的对象并立即读取它</a:t>
                      </a:r>
                      <a:endParaRPr lang="zh-CN" altLang="en-US" dirty="0"/>
                    </a:p>
                  </a:txBody>
                  <a:tcPr anchor="ctr"/>
                </a:tc>
                <a:tc>
                  <a:txBody>
                    <a:bodyPr/>
                    <a:lstStyle/>
                    <a:p>
                      <a:pPr algn="l"/>
                      <a:r>
                        <a:rPr lang="zh-CN" altLang="en-US" dirty="0" smtClean="0"/>
                        <a:t>服务器可能返回“键不存在”</a:t>
                      </a:r>
                      <a:endParaRPr lang="zh-CN" altLang="en-US" dirty="0"/>
                    </a:p>
                  </a:txBody>
                  <a:tcPr anchor="ctr"/>
                </a:tc>
                <a:extLst>
                  <a:ext uri="{0D108BD9-81ED-4DB2-BD59-A6C34878D82A}">
                    <a16:rowId xmlns:a16="http://schemas.microsoft.com/office/drawing/2014/main" val="10001"/>
                  </a:ext>
                </a:extLst>
              </a:tr>
              <a:tr h="650867">
                <a:tc>
                  <a:txBody>
                    <a:bodyPr/>
                    <a:lstStyle/>
                    <a:p>
                      <a:pPr algn="l"/>
                      <a:r>
                        <a:rPr lang="en-US" altLang="zh-CN" dirty="0" smtClean="0"/>
                        <a:t>2</a:t>
                      </a:r>
                      <a:endParaRPr lang="zh-CN" altLang="en-US" dirty="0"/>
                    </a:p>
                  </a:txBody>
                  <a:tcPr anchor="ctr"/>
                </a:tc>
                <a:tc>
                  <a:txBody>
                    <a:bodyPr/>
                    <a:lstStyle/>
                    <a:p>
                      <a:pPr algn="l"/>
                      <a:r>
                        <a:rPr lang="zh-CN" altLang="en-US" dirty="0" smtClean="0"/>
                        <a:t>写入一个新的对象并立即列出桶中已有的对象</a:t>
                      </a:r>
                      <a:endParaRPr lang="zh-CN" altLang="en-US" dirty="0"/>
                    </a:p>
                  </a:txBody>
                  <a:tcPr anchor="ctr"/>
                </a:tc>
                <a:tc>
                  <a:txBody>
                    <a:bodyPr/>
                    <a:lstStyle/>
                    <a:p>
                      <a:pPr algn="l"/>
                      <a:r>
                        <a:rPr lang="zh-CN" altLang="en-US" dirty="0" smtClean="0"/>
                        <a:t>该对象可能不会出现在列表中</a:t>
                      </a:r>
                      <a:endParaRPr lang="zh-CN" altLang="en-US" dirty="0"/>
                    </a:p>
                  </a:txBody>
                  <a:tcPr anchor="ctr"/>
                </a:tc>
                <a:extLst>
                  <a:ext uri="{0D108BD9-81ED-4DB2-BD59-A6C34878D82A}">
                    <a16:rowId xmlns:a16="http://schemas.microsoft.com/office/drawing/2014/main" val="10002"/>
                  </a:ext>
                </a:extLst>
              </a:tr>
              <a:tr h="721731">
                <a:tc>
                  <a:txBody>
                    <a:bodyPr/>
                    <a:lstStyle/>
                    <a:p>
                      <a:pPr algn="l"/>
                      <a:r>
                        <a:rPr lang="en-US" altLang="zh-CN" dirty="0" smtClean="0"/>
                        <a:t>3</a:t>
                      </a:r>
                      <a:endParaRPr lang="zh-CN" altLang="en-US" dirty="0"/>
                    </a:p>
                  </a:txBody>
                  <a:tcPr anchor="ctr"/>
                </a:tc>
                <a:tc>
                  <a:txBody>
                    <a:bodyPr/>
                    <a:lstStyle/>
                    <a:p>
                      <a:pPr algn="l"/>
                      <a:r>
                        <a:rPr lang="zh-CN" altLang="en-US" dirty="0" smtClean="0"/>
                        <a:t>用新数据替换现有的对象并立即读取它</a:t>
                      </a:r>
                      <a:endParaRPr lang="zh-CN" altLang="en-US" dirty="0"/>
                    </a:p>
                  </a:txBody>
                  <a:tcPr anchor="ctr"/>
                </a:tc>
                <a:tc>
                  <a:txBody>
                    <a:bodyPr/>
                    <a:lstStyle/>
                    <a:p>
                      <a:pPr algn="l"/>
                      <a:r>
                        <a:rPr lang="zh-CN" altLang="en-US" dirty="0" smtClean="0"/>
                        <a:t>服务器可能返回原有的数据</a:t>
                      </a:r>
                      <a:endParaRPr lang="zh-CN" altLang="en-US" dirty="0"/>
                    </a:p>
                  </a:txBody>
                  <a:tcPr anchor="ctr"/>
                </a:tc>
                <a:extLst>
                  <a:ext uri="{0D108BD9-81ED-4DB2-BD59-A6C34878D82A}">
                    <a16:rowId xmlns:a16="http://schemas.microsoft.com/office/drawing/2014/main" val="10003"/>
                  </a:ext>
                </a:extLst>
              </a:tr>
              <a:tr h="721731">
                <a:tc>
                  <a:txBody>
                    <a:bodyPr/>
                    <a:lstStyle/>
                    <a:p>
                      <a:pPr algn="l"/>
                      <a:r>
                        <a:rPr lang="en-US" altLang="zh-CN" dirty="0" smtClean="0"/>
                        <a:t>4</a:t>
                      </a:r>
                      <a:endParaRPr lang="zh-CN" altLang="en-US" dirty="0"/>
                    </a:p>
                  </a:txBody>
                  <a:tcPr anchor="ctr"/>
                </a:tc>
                <a:tc>
                  <a:txBody>
                    <a:bodyPr/>
                    <a:lstStyle/>
                    <a:p>
                      <a:pPr algn="l"/>
                      <a:r>
                        <a:rPr lang="zh-CN" altLang="en-US" dirty="0" smtClean="0"/>
                        <a:t>删除现有的对象并立即读取它</a:t>
                      </a:r>
                      <a:endParaRPr lang="zh-CN" altLang="en-US" dirty="0"/>
                    </a:p>
                  </a:txBody>
                  <a:tcPr anchor="ctr"/>
                </a:tc>
                <a:tc>
                  <a:txBody>
                    <a:bodyPr/>
                    <a:lstStyle/>
                    <a:p>
                      <a:pPr algn="l"/>
                      <a:r>
                        <a:rPr lang="zh-CN" altLang="en-US" dirty="0" smtClean="0"/>
                        <a:t>服务器可能返回被删除的数据</a:t>
                      </a:r>
                      <a:endParaRPr lang="zh-CN" altLang="en-US" dirty="0"/>
                    </a:p>
                  </a:txBody>
                  <a:tcPr anchor="ctr"/>
                </a:tc>
                <a:extLst>
                  <a:ext uri="{0D108BD9-81ED-4DB2-BD59-A6C34878D82A}">
                    <a16:rowId xmlns:a16="http://schemas.microsoft.com/office/drawing/2014/main" val="10004"/>
                  </a:ext>
                </a:extLst>
              </a:tr>
              <a:tr h="721731">
                <a:tc>
                  <a:txBody>
                    <a:bodyPr/>
                    <a:lstStyle/>
                    <a:p>
                      <a:pPr algn="l"/>
                      <a:r>
                        <a:rPr lang="en-US" altLang="zh-CN" dirty="0" smtClean="0"/>
                        <a:t>5</a:t>
                      </a:r>
                      <a:endParaRPr lang="zh-CN" altLang="en-US" dirty="0"/>
                    </a:p>
                  </a:txBody>
                  <a:tcPr anchor="ctr"/>
                </a:tc>
                <a:tc>
                  <a:txBody>
                    <a:bodyPr/>
                    <a:lstStyle/>
                    <a:p>
                      <a:pPr algn="l"/>
                      <a:r>
                        <a:rPr lang="zh-CN" altLang="en-US" dirty="0" smtClean="0"/>
                        <a:t>删除现有的对象并立即列出桶中的所有对象</a:t>
                      </a:r>
                      <a:endParaRPr lang="zh-CN" altLang="en-US" dirty="0"/>
                    </a:p>
                  </a:txBody>
                  <a:tcPr anchor="ctr"/>
                </a:tc>
                <a:tc>
                  <a:txBody>
                    <a:bodyPr/>
                    <a:lstStyle/>
                    <a:p>
                      <a:pPr algn="l"/>
                      <a:r>
                        <a:rPr lang="zh-CN" altLang="en-US" dirty="0" smtClean="0"/>
                        <a:t>服务器可能列出被删除的对象</a:t>
                      </a:r>
                      <a:endParaRPr lang="zh-CN" altLang="en-US"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6592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2232786" y="2467204"/>
            <a:ext cx="4645824"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23.3 </a:t>
            </a:r>
            <a:r>
              <a:rPr kumimoji="0" lang="zh-CN" altLang="en-US"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S3</a:t>
            </a:r>
            <a:endParaRPr kumimoji="0" lang="en-US" altLang="zh-CN"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endParaRPr>
          </a:p>
        </p:txBody>
      </p:sp>
      <p:sp>
        <p:nvSpPr>
          <p:cNvPr id="3" name="等腰三角形 2"/>
          <p:cNvSpPr/>
          <p:nvPr/>
        </p:nvSpPr>
        <p:spPr>
          <a:xfrm rot="5400000">
            <a:off x="2844079" y="4398789"/>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3101886" y="3297985"/>
            <a:ext cx="4095993"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23.3.1  </a:t>
            </a:r>
            <a:r>
              <a:rPr kumimoji="0" lang="en-US" altLang="zh-CN"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S3</a:t>
            </a:r>
            <a:r>
              <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的基本概念和操作</a:t>
            </a:r>
          </a:p>
        </p:txBody>
      </p:sp>
      <p:sp>
        <p:nvSpPr>
          <p:cNvPr id="7" name="矩形 6"/>
          <p:cNvSpPr/>
          <p:nvPr/>
        </p:nvSpPr>
        <p:spPr>
          <a:xfrm>
            <a:off x="3101886" y="3789652"/>
            <a:ext cx="4095993"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23.3.2  </a:t>
            </a:r>
            <a:r>
              <a:rPr kumimoji="0" lang="en-US" altLang="zh-CN"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S3</a:t>
            </a:r>
            <a:r>
              <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的数据一致性模型</a:t>
            </a:r>
          </a:p>
        </p:txBody>
      </p:sp>
      <p:sp>
        <p:nvSpPr>
          <p:cNvPr id="8" name="矩形 7"/>
          <p:cNvSpPr/>
          <p:nvPr/>
        </p:nvSpPr>
        <p:spPr>
          <a:xfrm>
            <a:off x="3101886" y="4271008"/>
            <a:ext cx="320151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white"/>
                </a:solidFill>
                <a:effectLst/>
                <a:uLnTx/>
                <a:uFillTx/>
                <a:latin typeface="微软雅黑"/>
                <a:ea typeface="微软雅黑"/>
                <a:cs typeface="+mn-cs"/>
              </a:rPr>
              <a:t>23.3.3  </a:t>
            </a:r>
            <a:r>
              <a:rPr kumimoji="0" lang="en-US" altLang="zh-CN" sz="2100" b="0" i="0" u="none" strike="noStrike" kern="500" cap="none" spc="225" normalizeH="0" baseline="0" noProof="0" dirty="0">
                <a:ln>
                  <a:noFill/>
                </a:ln>
                <a:solidFill>
                  <a:prstClr val="white"/>
                </a:solidFill>
                <a:effectLst/>
                <a:uLnTx/>
                <a:uFillTx/>
                <a:latin typeface="微软雅黑"/>
                <a:ea typeface="微软雅黑"/>
                <a:cs typeface="+mn-cs"/>
              </a:rPr>
              <a:t>S3</a:t>
            </a:r>
            <a:r>
              <a:rPr kumimoji="0" lang="zh-CN" altLang="en-US" sz="2100" b="0" i="0" u="none" strike="noStrike" kern="500" cap="none" spc="225" normalizeH="0" baseline="0" noProof="0" dirty="0">
                <a:ln>
                  <a:noFill/>
                </a:ln>
                <a:solidFill>
                  <a:prstClr val="white"/>
                </a:solidFill>
                <a:effectLst/>
                <a:uLnTx/>
                <a:uFillTx/>
                <a:latin typeface="微软雅黑"/>
                <a:ea typeface="微软雅黑"/>
                <a:cs typeface="+mn-cs"/>
              </a:rPr>
              <a:t>的安全措施</a:t>
            </a:r>
          </a:p>
        </p:txBody>
      </p:sp>
    </p:spTree>
    <p:extLst>
      <p:ext uri="{BB962C8B-B14F-4D97-AF65-F5344CB8AC3E}">
        <p14:creationId xmlns:p14="http://schemas.microsoft.com/office/powerpoint/2010/main" val="3872294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06225" y="2467204"/>
            <a:ext cx="6035627" cy="600164"/>
          </a:xfrm>
          <a:prstGeom prst="rect">
            <a:avLst/>
          </a:prstGeom>
        </p:spPr>
        <p:txBody>
          <a:bodyPr wrap="none">
            <a:spAutoFit/>
          </a:bodyPr>
          <a:lstStyle/>
          <a:p>
            <a:r>
              <a:rPr lang="en-US" altLang="zh-CN" sz="3300" b="1" spc="225" dirty="0" smtClean="0">
                <a:solidFill>
                  <a:srgbClr val="96C527"/>
                </a:solidFill>
                <a:latin typeface="微软雅黑" panose="020B0503020204020204" pitchFamily="34" charset="-122"/>
                <a:ea typeface="微软雅黑" panose="020B0503020204020204" pitchFamily="34" charset="-122"/>
              </a:rPr>
              <a:t>23.1 </a:t>
            </a:r>
            <a:r>
              <a:rPr lang="zh-CN" altLang="en-US" sz="3300" b="1" spc="225" dirty="0" smtClean="0">
                <a:solidFill>
                  <a:srgbClr val="96C527"/>
                </a:solidFill>
                <a:latin typeface="微软雅黑" panose="020B0503020204020204" pitchFamily="34" charset="-122"/>
                <a:ea typeface="微软雅黑" panose="020B0503020204020204" pitchFamily="34" charset="-122"/>
              </a:rPr>
              <a:t>基础存储架构</a:t>
            </a:r>
            <a:r>
              <a:rPr lang="en-US" altLang="zh-CN" sz="3300" b="1" spc="225" dirty="0" smtClean="0">
                <a:solidFill>
                  <a:srgbClr val="96C527"/>
                </a:solidFill>
                <a:latin typeface="微软雅黑" panose="020B0503020204020204" pitchFamily="34" charset="-122"/>
                <a:ea typeface="微软雅黑" panose="020B0503020204020204" pitchFamily="34" charset="-122"/>
              </a:rPr>
              <a:t>Dynamo</a:t>
            </a:r>
            <a:endParaRPr lang="en-US" altLang="zh-CN" sz="3300" b="1" spc="225" dirty="0">
              <a:solidFill>
                <a:srgbClr val="96C527"/>
              </a:solidFill>
              <a:latin typeface="微软雅黑" panose="020B0503020204020204" pitchFamily="34" charset="-122"/>
              <a:ea typeface="微软雅黑" panose="020B0503020204020204" pitchFamily="34" charset="-122"/>
            </a:endParaRPr>
          </a:p>
        </p:txBody>
      </p:sp>
      <p:sp>
        <p:nvSpPr>
          <p:cNvPr id="3" name="等腰三角形 2"/>
          <p:cNvSpPr/>
          <p:nvPr/>
        </p:nvSpPr>
        <p:spPr>
          <a:xfrm rot="5400000">
            <a:off x="2517518" y="3917433"/>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775325" y="3297985"/>
            <a:ext cx="3195105" cy="415498"/>
          </a:xfrm>
          <a:prstGeom prst="rect">
            <a:avLst/>
          </a:prstGeom>
        </p:spPr>
        <p:txBody>
          <a:bodyPr wrap="none">
            <a:spAutoFit/>
          </a:bodyPr>
          <a:lstStyle/>
          <a:p>
            <a:r>
              <a:rPr lang="en-US" altLang="zh-CN" sz="2100" kern="500" spc="225" dirty="0" smtClean="0">
                <a:solidFill>
                  <a:schemeClr val="tx1">
                    <a:lumMod val="50000"/>
                    <a:lumOff val="50000"/>
                  </a:schemeClr>
                </a:solidFill>
                <a:latin typeface="+mn-ea"/>
              </a:rPr>
              <a:t>23.1.1  Dynamo</a:t>
            </a:r>
            <a:r>
              <a:rPr lang="zh-CN" altLang="en-US" sz="2100" kern="500" spc="225" dirty="0" smtClean="0">
                <a:solidFill>
                  <a:schemeClr val="tx1">
                    <a:lumMod val="50000"/>
                    <a:lumOff val="50000"/>
                  </a:schemeClr>
                </a:solidFill>
                <a:latin typeface="+mn-ea"/>
              </a:rPr>
              <a:t>概况</a:t>
            </a:r>
            <a:endParaRPr lang="zh-CN" altLang="en-US" sz="2100" spc="225" dirty="0">
              <a:solidFill>
                <a:schemeClr val="tx1">
                  <a:lumMod val="50000"/>
                  <a:lumOff val="50000"/>
                </a:schemeClr>
              </a:solidFill>
              <a:latin typeface="+mn-ea"/>
            </a:endParaRPr>
          </a:p>
        </p:txBody>
      </p:sp>
      <p:sp>
        <p:nvSpPr>
          <p:cNvPr id="7" name="矩形 6"/>
          <p:cNvSpPr/>
          <p:nvPr/>
        </p:nvSpPr>
        <p:spPr>
          <a:xfrm>
            <a:off x="2775325" y="3789652"/>
            <a:ext cx="4685898" cy="415498"/>
          </a:xfrm>
          <a:prstGeom prst="rect">
            <a:avLst/>
          </a:prstGeom>
        </p:spPr>
        <p:txBody>
          <a:bodyPr wrap="none">
            <a:spAutoFit/>
          </a:bodyPr>
          <a:lstStyle/>
          <a:p>
            <a:r>
              <a:rPr lang="en-US" altLang="zh-CN" sz="2100" kern="500" spc="225" dirty="0" smtClean="0">
                <a:solidFill>
                  <a:schemeClr val="bg1"/>
                </a:solidFill>
                <a:latin typeface="+mn-ea"/>
              </a:rPr>
              <a:t>23.1.2  Dynamo</a:t>
            </a:r>
            <a:r>
              <a:rPr lang="zh-CN" altLang="en-US" sz="2100" kern="500" spc="225" dirty="0" smtClean="0">
                <a:solidFill>
                  <a:schemeClr val="bg1"/>
                </a:solidFill>
                <a:latin typeface="+mn-ea"/>
              </a:rPr>
              <a:t>架构的主要技术</a:t>
            </a:r>
            <a:endParaRPr lang="zh-CN" altLang="en-US" sz="2100" kern="500" spc="225" dirty="0">
              <a:solidFill>
                <a:schemeClr val="bg1"/>
              </a:solidFill>
              <a:latin typeface="+mn-ea"/>
            </a:endParaRPr>
          </a:p>
        </p:txBody>
      </p:sp>
    </p:spTree>
    <p:extLst>
      <p:ext uri="{BB962C8B-B14F-4D97-AF65-F5344CB8AC3E}">
        <p14:creationId xmlns:p14="http://schemas.microsoft.com/office/powerpoint/2010/main" val="300818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5432" r="5555"/>
          <a:stretch/>
        </p:blipFill>
        <p:spPr>
          <a:xfrm>
            <a:off x="-12700" y="0"/>
            <a:ext cx="9156700" cy="6858000"/>
          </a:xfrm>
          <a:prstGeom prst="rect">
            <a:avLst/>
          </a:prstGeom>
        </p:spPr>
      </p:pic>
      <p:sp>
        <p:nvSpPr>
          <p:cNvPr id="4" name="矩形 3"/>
          <p:cNvSpPr/>
          <p:nvPr/>
        </p:nvSpPr>
        <p:spPr>
          <a:xfrm>
            <a:off x="533400" y="2218871"/>
            <a:ext cx="8021864" cy="2599872"/>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 name="矩形 2"/>
          <p:cNvSpPr/>
          <p:nvPr/>
        </p:nvSpPr>
        <p:spPr>
          <a:xfrm>
            <a:off x="533400" y="3376478"/>
            <a:ext cx="8077200" cy="58105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65000"/>
                  </a:prstClr>
                </a:solidFill>
                <a:effectLst/>
                <a:uLnTx/>
                <a:uFillTx/>
                <a:latin typeface="微软雅黑"/>
                <a:ea typeface="微软雅黑"/>
                <a:cs typeface="+mn-cs"/>
              </a:rPr>
              <a:t>S3</a:t>
            </a:r>
            <a:r>
              <a:rPr kumimoji="0" lang="zh-CN" altLang="en-US" sz="2400" b="0" i="0" u="none" strike="noStrike" kern="1200" cap="none" spc="0" normalizeH="0" baseline="0" noProof="0" dirty="0">
                <a:ln>
                  <a:noFill/>
                </a:ln>
                <a:solidFill>
                  <a:prstClr val="white">
                    <a:lumMod val="65000"/>
                  </a:prstClr>
                </a:solidFill>
                <a:effectLst/>
                <a:uLnTx/>
                <a:uFillTx/>
                <a:latin typeface="微软雅黑"/>
                <a:ea typeface="微软雅黑"/>
                <a:cs typeface="+mn-cs"/>
              </a:rPr>
              <a:t>向用户提供</a:t>
            </a:r>
            <a:r>
              <a:rPr kumimoji="0" lang="zh-CN" altLang="en-US" sz="2400" b="0" i="0" u="none" strike="noStrike" kern="1200" cap="none" spc="0" normalizeH="0" baseline="0" noProof="0" dirty="0" smtClean="0">
                <a:ln>
                  <a:noFill/>
                </a:ln>
                <a:solidFill>
                  <a:prstClr val="white">
                    <a:lumMod val="65000"/>
                  </a:prstClr>
                </a:solidFill>
                <a:effectLst/>
                <a:uLnTx/>
                <a:uFillTx/>
                <a:latin typeface="微软雅黑"/>
                <a:ea typeface="微软雅黑"/>
                <a:cs typeface="+mn-cs"/>
              </a:rPr>
              <a:t>包括</a:t>
            </a:r>
            <a:endParaRPr kumimoji="0" lang="en-US" altLang="zh-CN" sz="2400" b="0" i="0" u="none" strike="noStrike" kern="1200" cap="none" spc="0" normalizeH="0" baseline="0" noProof="0" dirty="0" smtClean="0">
              <a:ln>
                <a:noFill/>
              </a:ln>
              <a:solidFill>
                <a:prstClr val="white">
                  <a:lumMod val="65000"/>
                </a:prstClr>
              </a:solidFill>
              <a:effectLst/>
              <a:uLnTx/>
              <a:uFillTx/>
              <a:latin typeface="微软雅黑"/>
              <a:ea typeface="微软雅黑"/>
              <a:cs typeface="+mn-cs"/>
            </a:endParaRPr>
          </a:p>
        </p:txBody>
      </p:sp>
      <p:sp>
        <p:nvSpPr>
          <p:cNvPr id="5" name="矩形 4"/>
          <p:cNvSpPr/>
          <p:nvPr/>
        </p:nvSpPr>
        <p:spPr>
          <a:xfrm>
            <a:off x="2617841" y="2607037"/>
            <a:ext cx="3895618"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500" cap="none" spc="225" normalizeH="0" baseline="0" noProof="0" dirty="0">
                <a:ln>
                  <a:noFill/>
                </a:ln>
                <a:solidFill>
                  <a:srgbClr val="92D050"/>
                </a:solidFill>
                <a:effectLst/>
                <a:uLnTx/>
                <a:uFillTx/>
                <a:latin typeface="微软雅黑"/>
                <a:ea typeface="微软雅黑"/>
                <a:cs typeface="+mn-cs"/>
              </a:rPr>
              <a:t>S3</a:t>
            </a:r>
            <a:r>
              <a:rPr kumimoji="0" lang="zh-CN" altLang="en-US" sz="4400" b="1" i="0" u="none" strike="noStrike" kern="500" cap="none" spc="225" normalizeH="0" baseline="0" noProof="0" dirty="0">
                <a:ln>
                  <a:noFill/>
                </a:ln>
                <a:solidFill>
                  <a:srgbClr val="92D050"/>
                </a:solidFill>
                <a:effectLst/>
                <a:uLnTx/>
                <a:uFillTx/>
                <a:latin typeface="微软雅黑"/>
                <a:ea typeface="微软雅黑"/>
                <a:cs typeface="+mn-cs"/>
              </a:rPr>
              <a:t>的安全措施</a:t>
            </a:r>
          </a:p>
        </p:txBody>
      </p:sp>
      <p:sp>
        <p:nvSpPr>
          <p:cNvPr id="10" name="矩形 9"/>
          <p:cNvSpPr/>
          <p:nvPr/>
        </p:nvSpPr>
        <p:spPr>
          <a:xfrm>
            <a:off x="695536" y="4159190"/>
            <a:ext cx="422423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500" cap="none" spc="225" normalizeH="0" baseline="0" noProof="0" dirty="0">
                <a:ln>
                  <a:noFill/>
                </a:ln>
                <a:solidFill>
                  <a:srgbClr val="92D050"/>
                </a:solidFill>
                <a:effectLst/>
                <a:uLnTx/>
                <a:uFillTx/>
                <a:latin typeface="微软雅黑"/>
                <a:ea typeface="微软雅黑"/>
                <a:cs typeface="+mn-cs"/>
              </a:rPr>
              <a:t>身份认证（</a:t>
            </a:r>
            <a:r>
              <a:rPr kumimoji="0" lang="en-US" altLang="zh-CN" sz="2000" b="1" i="0" u="none" strike="noStrike" kern="500" cap="none" spc="225" normalizeH="0" baseline="0" noProof="0" dirty="0">
                <a:ln>
                  <a:noFill/>
                </a:ln>
                <a:solidFill>
                  <a:srgbClr val="92D050"/>
                </a:solidFill>
                <a:effectLst/>
                <a:uLnTx/>
                <a:uFillTx/>
                <a:latin typeface="微软雅黑"/>
                <a:ea typeface="微软雅黑"/>
                <a:cs typeface="+mn-cs"/>
              </a:rPr>
              <a:t>Authentication</a:t>
            </a:r>
            <a:r>
              <a:rPr kumimoji="0" lang="zh-CN" altLang="en-US" sz="2000" b="1" i="0" u="none" strike="noStrike" kern="500" cap="none" spc="225" normalizeH="0" baseline="0" noProof="0" dirty="0">
                <a:ln>
                  <a:noFill/>
                </a:ln>
                <a:solidFill>
                  <a:srgbClr val="92D050"/>
                </a:solidFill>
                <a:effectLst/>
                <a:uLnTx/>
                <a:uFillTx/>
                <a:latin typeface="微软雅黑"/>
                <a:ea typeface="微软雅黑"/>
                <a:cs typeface="+mn-cs"/>
              </a:rPr>
              <a:t>）</a:t>
            </a:r>
          </a:p>
        </p:txBody>
      </p:sp>
      <p:sp>
        <p:nvSpPr>
          <p:cNvPr id="11" name="矩形 10"/>
          <p:cNvSpPr/>
          <p:nvPr/>
        </p:nvSpPr>
        <p:spPr>
          <a:xfrm>
            <a:off x="5081905" y="4159190"/>
            <a:ext cx="305635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500" cap="none" spc="225" normalizeH="0" baseline="0" noProof="0" dirty="0">
                <a:ln>
                  <a:noFill/>
                </a:ln>
                <a:solidFill>
                  <a:srgbClr val="92D050"/>
                </a:solidFill>
                <a:effectLst/>
                <a:uLnTx/>
                <a:uFillTx/>
                <a:latin typeface="微软雅黑"/>
                <a:ea typeface="微软雅黑"/>
                <a:cs typeface="+mn-cs"/>
              </a:rPr>
              <a:t>访问控制列表（</a:t>
            </a:r>
            <a:r>
              <a:rPr kumimoji="0" lang="en-US" altLang="zh-CN" sz="2000" b="1" i="0" u="none" strike="noStrike" kern="500" cap="none" spc="225" normalizeH="0" baseline="0" noProof="0" dirty="0">
                <a:ln>
                  <a:noFill/>
                </a:ln>
                <a:solidFill>
                  <a:srgbClr val="92D050"/>
                </a:solidFill>
                <a:effectLst/>
                <a:uLnTx/>
                <a:uFillTx/>
                <a:latin typeface="微软雅黑"/>
                <a:ea typeface="微软雅黑"/>
                <a:cs typeface="+mn-cs"/>
              </a:rPr>
              <a:t>ACL</a:t>
            </a:r>
            <a:r>
              <a:rPr kumimoji="0" lang="zh-CN" altLang="en-US" sz="2000" b="1" i="0" u="none" strike="noStrike" kern="500" cap="none" spc="225" normalizeH="0" baseline="0" noProof="0" dirty="0">
                <a:ln>
                  <a:noFill/>
                </a:ln>
                <a:solidFill>
                  <a:srgbClr val="92D050"/>
                </a:solidFill>
                <a:effectLst/>
                <a:uLnTx/>
                <a:uFillTx/>
                <a:latin typeface="微软雅黑"/>
                <a:ea typeface="微软雅黑"/>
                <a:cs typeface="+mn-cs"/>
              </a:rPr>
              <a:t>）</a:t>
            </a:r>
          </a:p>
        </p:txBody>
      </p:sp>
    </p:spTree>
    <p:extLst>
      <p:ext uri="{BB962C8B-B14F-4D97-AF65-F5344CB8AC3E}">
        <p14:creationId xmlns:p14="http://schemas.microsoft.com/office/powerpoint/2010/main" val="552383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21018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S3</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的安全措施</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35285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393789" y="1296308"/>
            <a:ext cx="422423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500" cap="none" spc="225" normalizeH="0" baseline="0" noProof="0" dirty="0">
                <a:ln>
                  <a:noFill/>
                </a:ln>
                <a:solidFill>
                  <a:prstClr val="black">
                    <a:lumMod val="75000"/>
                    <a:lumOff val="25000"/>
                  </a:prstClr>
                </a:solidFill>
                <a:effectLst/>
                <a:uLnTx/>
                <a:uFillTx/>
                <a:latin typeface="微软雅黑"/>
                <a:ea typeface="微软雅黑"/>
                <a:cs typeface="+mn-cs"/>
              </a:rPr>
              <a:t>身份认证（</a:t>
            </a:r>
            <a:r>
              <a:rPr kumimoji="0" lang="en-US" altLang="zh-CN" sz="2000" b="1" i="0" u="none" strike="noStrike" kern="500" cap="none" spc="225" normalizeH="0" baseline="0" noProof="0" dirty="0">
                <a:ln>
                  <a:noFill/>
                </a:ln>
                <a:solidFill>
                  <a:prstClr val="black">
                    <a:lumMod val="75000"/>
                    <a:lumOff val="25000"/>
                  </a:prstClr>
                </a:solidFill>
                <a:effectLst/>
                <a:uLnTx/>
                <a:uFillTx/>
                <a:latin typeface="微软雅黑"/>
                <a:ea typeface="微软雅黑"/>
                <a:cs typeface="+mn-cs"/>
              </a:rPr>
              <a:t>Authentication</a:t>
            </a:r>
            <a:r>
              <a:rPr kumimoji="0" lang="zh-CN" altLang="en-US" sz="2000" b="1" i="0" u="none" strike="noStrike" kern="500" cap="none" spc="225" normalizeH="0" baseline="0" noProof="0" dirty="0">
                <a:ln>
                  <a:noFill/>
                </a:ln>
                <a:solidFill>
                  <a:prstClr val="black">
                    <a:lumMod val="75000"/>
                    <a:lumOff val="25000"/>
                  </a:prstClr>
                </a:solidFill>
                <a:effectLst/>
                <a:uLnTx/>
                <a:uFillTx/>
                <a:latin typeface="微软雅黑"/>
                <a:ea typeface="微软雅黑"/>
                <a:cs typeface="+mn-cs"/>
              </a:rPr>
              <a:t>）</a:t>
            </a:r>
          </a:p>
        </p:txBody>
      </p:sp>
      <p:grpSp>
        <p:nvGrpSpPr>
          <p:cNvPr id="38" name="组合 37"/>
          <p:cNvGrpSpPr/>
          <p:nvPr/>
        </p:nvGrpSpPr>
        <p:grpSpPr>
          <a:xfrm>
            <a:off x="1352493" y="1911034"/>
            <a:ext cx="6839970" cy="4041124"/>
            <a:chOff x="1163807" y="1913830"/>
            <a:chExt cx="6839970" cy="4041124"/>
          </a:xfrm>
        </p:grpSpPr>
        <p:grpSp>
          <p:nvGrpSpPr>
            <p:cNvPr id="12" name="组合 11"/>
            <p:cNvGrpSpPr/>
            <p:nvPr/>
          </p:nvGrpSpPr>
          <p:grpSpPr>
            <a:xfrm>
              <a:off x="3228181" y="2884070"/>
              <a:ext cx="2151076" cy="2151074"/>
              <a:chOff x="3693697" y="2109738"/>
              <a:chExt cx="1756605" cy="1756605"/>
            </a:xfrm>
          </p:grpSpPr>
          <p:sp>
            <p:nvSpPr>
              <p:cNvPr id="11" name="椭圆 10"/>
              <p:cNvSpPr/>
              <p:nvPr/>
            </p:nvSpPr>
            <p:spPr>
              <a:xfrm>
                <a:off x="3693697" y="2109738"/>
                <a:ext cx="1756605" cy="175660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p:cNvSpPr/>
              <p:nvPr/>
            </p:nvSpPr>
            <p:spPr>
              <a:xfrm>
                <a:off x="3831514" y="2736901"/>
                <a:ext cx="1508851" cy="57807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a:ea typeface="微软雅黑"/>
                    <a:cs typeface="+mn-cs"/>
                  </a:rPr>
                  <a:t>HMAC-SHA1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white"/>
                    </a:solidFill>
                    <a:effectLst/>
                    <a:uLnTx/>
                    <a:uFillTx/>
                    <a:latin typeface="微软雅黑"/>
                    <a:ea typeface="微软雅黑"/>
                    <a:cs typeface="+mn-cs"/>
                  </a:rPr>
                  <a:t>数字签名</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36" name="组合 35"/>
            <p:cNvGrpSpPr/>
            <p:nvPr/>
          </p:nvGrpSpPr>
          <p:grpSpPr>
            <a:xfrm>
              <a:off x="1163807" y="2129986"/>
              <a:ext cx="1381778" cy="1381778"/>
              <a:chOff x="1163807" y="2129986"/>
              <a:chExt cx="1381778" cy="1381778"/>
            </a:xfrm>
          </p:grpSpPr>
          <p:sp>
            <p:nvSpPr>
              <p:cNvPr id="16" name="椭圆 15"/>
              <p:cNvSpPr/>
              <p:nvPr/>
            </p:nvSpPr>
            <p:spPr>
              <a:xfrm>
                <a:off x="1163807" y="2129986"/>
                <a:ext cx="1381778" cy="138177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矩形 16"/>
              <p:cNvSpPr/>
              <p:nvPr/>
            </p:nvSpPr>
            <p:spPr>
              <a:xfrm>
                <a:off x="1238983" y="2415019"/>
                <a:ext cx="123142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加密</a:t>
                </a:r>
                <a:endParaRPr kumimoji="0" lang="en-US" altLang="zh-CN" sz="1800" b="1"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white"/>
                    </a:solidFill>
                    <a:effectLst/>
                    <a:uLnTx/>
                    <a:uFillTx/>
                    <a:latin typeface="微软雅黑"/>
                    <a:ea typeface="微软雅黑"/>
                    <a:cs typeface="+mn-cs"/>
                  </a:rPr>
                  <a:t>Hash</a:t>
                </a: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函数</a:t>
                </a:r>
              </a:p>
            </p:txBody>
          </p:sp>
        </p:grpSp>
        <p:grpSp>
          <p:nvGrpSpPr>
            <p:cNvPr id="37" name="组合 36"/>
            <p:cNvGrpSpPr/>
            <p:nvPr/>
          </p:nvGrpSpPr>
          <p:grpSpPr>
            <a:xfrm>
              <a:off x="1206971" y="4424757"/>
              <a:ext cx="1381778" cy="1381778"/>
              <a:chOff x="1206971" y="4424757"/>
              <a:chExt cx="1381778" cy="1381778"/>
            </a:xfrm>
          </p:grpSpPr>
          <p:sp>
            <p:nvSpPr>
              <p:cNvPr id="19" name="椭圆 18"/>
              <p:cNvSpPr/>
              <p:nvPr/>
            </p:nvSpPr>
            <p:spPr>
              <a:xfrm>
                <a:off x="1206971" y="4424757"/>
                <a:ext cx="1381778" cy="138177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0" name="矩形 19"/>
              <p:cNvSpPr/>
              <p:nvPr/>
            </p:nvSpPr>
            <p:spPr>
              <a:xfrm>
                <a:off x="1228447" y="4709790"/>
                <a:ext cx="1338828"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rPr>
                  <a:t>共享</a:t>
                </a: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密钥</a:t>
                </a:r>
                <a:endParaRPr kumimoji="0" lang="en-US" altLang="zh-CN" sz="1800" b="1"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的消息认证</a:t>
                </a:r>
                <a:endParaRPr kumimoji="0" lang="en-US" altLang="zh-CN" sz="1800" b="1"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协议</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21" name="下箭头 20"/>
            <p:cNvSpPr/>
            <p:nvPr/>
          </p:nvSpPr>
          <p:spPr>
            <a:xfrm rot="17540505">
              <a:off x="2172480" y="2638889"/>
              <a:ext cx="1363713" cy="999974"/>
            </a:xfrm>
            <a:custGeom>
              <a:avLst/>
              <a:gdLst>
                <a:gd name="connsiteX0" fmla="*/ 0 w 1361084"/>
                <a:gd name="connsiteY0" fmla="*/ 382136 h 764271"/>
                <a:gd name="connsiteX1" fmla="*/ 340271 w 1361084"/>
                <a:gd name="connsiteY1" fmla="*/ 382136 h 764271"/>
                <a:gd name="connsiteX2" fmla="*/ 340271 w 1361084"/>
                <a:gd name="connsiteY2" fmla="*/ 0 h 764271"/>
                <a:gd name="connsiteX3" fmla="*/ 1020813 w 1361084"/>
                <a:gd name="connsiteY3" fmla="*/ 0 h 764271"/>
                <a:gd name="connsiteX4" fmla="*/ 1020813 w 1361084"/>
                <a:gd name="connsiteY4" fmla="*/ 382136 h 764271"/>
                <a:gd name="connsiteX5" fmla="*/ 1361084 w 1361084"/>
                <a:gd name="connsiteY5" fmla="*/ 382136 h 764271"/>
                <a:gd name="connsiteX6" fmla="*/ 680542 w 1361084"/>
                <a:gd name="connsiteY6" fmla="*/ 764271 h 764271"/>
                <a:gd name="connsiteX7" fmla="*/ 0 w 1361084"/>
                <a:gd name="connsiteY7" fmla="*/ 382136 h 764271"/>
                <a:gd name="connsiteX0" fmla="*/ 2629 w 1363713"/>
                <a:gd name="connsiteY0" fmla="*/ 1074286 h 1456421"/>
                <a:gd name="connsiteX1" fmla="*/ 342900 w 1363713"/>
                <a:gd name="connsiteY1" fmla="*/ 1074286 h 1456421"/>
                <a:gd name="connsiteX2" fmla="*/ 0 w 1363713"/>
                <a:gd name="connsiteY2" fmla="*/ 0 h 1456421"/>
                <a:gd name="connsiteX3" fmla="*/ 1023442 w 1363713"/>
                <a:gd name="connsiteY3" fmla="*/ 6921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190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63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713" h="1456421">
                  <a:moveTo>
                    <a:pt x="2629" y="1074286"/>
                  </a:moveTo>
                  <a:lnTo>
                    <a:pt x="342900" y="1074286"/>
                  </a:lnTo>
                  <a:cubicBezTo>
                    <a:pt x="336550" y="671741"/>
                    <a:pt x="234950" y="358095"/>
                    <a:pt x="0" y="0"/>
                  </a:cubicBezTo>
                  <a:cubicBezTo>
                    <a:pt x="322610" y="127000"/>
                    <a:pt x="334690" y="127000"/>
                    <a:pt x="669380" y="254000"/>
                  </a:cubicBezTo>
                  <a:lnTo>
                    <a:pt x="1245692" y="6350"/>
                  </a:lnTo>
                  <a:cubicBezTo>
                    <a:pt x="1070009" y="400429"/>
                    <a:pt x="1008625" y="686557"/>
                    <a:pt x="1023442" y="1074286"/>
                  </a:cubicBezTo>
                  <a:lnTo>
                    <a:pt x="1363713" y="1074286"/>
                  </a:lnTo>
                  <a:lnTo>
                    <a:pt x="683171" y="1456421"/>
                  </a:lnTo>
                  <a:lnTo>
                    <a:pt x="2629" y="1074286"/>
                  </a:lnTo>
                  <a:close/>
                </a:path>
              </a:pathLst>
            </a:custGeom>
            <a:gradFill>
              <a:gsLst>
                <a:gs pos="100000">
                  <a:srgbClr val="000000">
                    <a:alpha val="48000"/>
                  </a:srgbClr>
                </a:gs>
                <a:gs pos="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下箭头 20"/>
            <p:cNvSpPr/>
            <p:nvPr/>
          </p:nvSpPr>
          <p:spPr>
            <a:xfrm rot="14913031">
              <a:off x="2159533" y="4231435"/>
              <a:ext cx="1363713" cy="999974"/>
            </a:xfrm>
            <a:custGeom>
              <a:avLst/>
              <a:gdLst>
                <a:gd name="connsiteX0" fmla="*/ 0 w 1361084"/>
                <a:gd name="connsiteY0" fmla="*/ 382136 h 764271"/>
                <a:gd name="connsiteX1" fmla="*/ 340271 w 1361084"/>
                <a:gd name="connsiteY1" fmla="*/ 382136 h 764271"/>
                <a:gd name="connsiteX2" fmla="*/ 340271 w 1361084"/>
                <a:gd name="connsiteY2" fmla="*/ 0 h 764271"/>
                <a:gd name="connsiteX3" fmla="*/ 1020813 w 1361084"/>
                <a:gd name="connsiteY3" fmla="*/ 0 h 764271"/>
                <a:gd name="connsiteX4" fmla="*/ 1020813 w 1361084"/>
                <a:gd name="connsiteY4" fmla="*/ 382136 h 764271"/>
                <a:gd name="connsiteX5" fmla="*/ 1361084 w 1361084"/>
                <a:gd name="connsiteY5" fmla="*/ 382136 h 764271"/>
                <a:gd name="connsiteX6" fmla="*/ 680542 w 1361084"/>
                <a:gd name="connsiteY6" fmla="*/ 764271 h 764271"/>
                <a:gd name="connsiteX7" fmla="*/ 0 w 1361084"/>
                <a:gd name="connsiteY7" fmla="*/ 382136 h 764271"/>
                <a:gd name="connsiteX0" fmla="*/ 2629 w 1363713"/>
                <a:gd name="connsiteY0" fmla="*/ 1074286 h 1456421"/>
                <a:gd name="connsiteX1" fmla="*/ 342900 w 1363713"/>
                <a:gd name="connsiteY1" fmla="*/ 1074286 h 1456421"/>
                <a:gd name="connsiteX2" fmla="*/ 0 w 1363713"/>
                <a:gd name="connsiteY2" fmla="*/ 0 h 1456421"/>
                <a:gd name="connsiteX3" fmla="*/ 1023442 w 1363713"/>
                <a:gd name="connsiteY3" fmla="*/ 6921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190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63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713" h="1456421">
                  <a:moveTo>
                    <a:pt x="2629" y="1074286"/>
                  </a:moveTo>
                  <a:lnTo>
                    <a:pt x="342900" y="1074286"/>
                  </a:lnTo>
                  <a:cubicBezTo>
                    <a:pt x="336550" y="671741"/>
                    <a:pt x="234950" y="358095"/>
                    <a:pt x="0" y="0"/>
                  </a:cubicBezTo>
                  <a:cubicBezTo>
                    <a:pt x="322610" y="127000"/>
                    <a:pt x="334690" y="127000"/>
                    <a:pt x="669380" y="254000"/>
                  </a:cubicBezTo>
                  <a:lnTo>
                    <a:pt x="1245692" y="6350"/>
                  </a:lnTo>
                  <a:cubicBezTo>
                    <a:pt x="1070009" y="400429"/>
                    <a:pt x="1008625" y="686557"/>
                    <a:pt x="1023442" y="1074286"/>
                  </a:cubicBezTo>
                  <a:lnTo>
                    <a:pt x="1363713" y="1074286"/>
                  </a:lnTo>
                  <a:lnTo>
                    <a:pt x="683171" y="1456421"/>
                  </a:lnTo>
                  <a:lnTo>
                    <a:pt x="2629" y="1074286"/>
                  </a:lnTo>
                  <a:close/>
                </a:path>
              </a:pathLst>
            </a:custGeom>
            <a:gradFill>
              <a:gsLst>
                <a:gs pos="100000">
                  <a:srgbClr val="000000">
                    <a:alpha val="48000"/>
                  </a:srgbClr>
                </a:gs>
                <a:gs pos="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下箭头 20"/>
            <p:cNvSpPr/>
            <p:nvPr/>
          </p:nvSpPr>
          <p:spPr>
            <a:xfrm rot="14542133">
              <a:off x="5393415" y="2474601"/>
              <a:ext cx="776469" cy="1089746"/>
            </a:xfrm>
            <a:custGeom>
              <a:avLst/>
              <a:gdLst>
                <a:gd name="connsiteX0" fmla="*/ 0 w 1361084"/>
                <a:gd name="connsiteY0" fmla="*/ 382136 h 764271"/>
                <a:gd name="connsiteX1" fmla="*/ 340271 w 1361084"/>
                <a:gd name="connsiteY1" fmla="*/ 382136 h 764271"/>
                <a:gd name="connsiteX2" fmla="*/ 340271 w 1361084"/>
                <a:gd name="connsiteY2" fmla="*/ 0 h 764271"/>
                <a:gd name="connsiteX3" fmla="*/ 1020813 w 1361084"/>
                <a:gd name="connsiteY3" fmla="*/ 0 h 764271"/>
                <a:gd name="connsiteX4" fmla="*/ 1020813 w 1361084"/>
                <a:gd name="connsiteY4" fmla="*/ 382136 h 764271"/>
                <a:gd name="connsiteX5" fmla="*/ 1361084 w 1361084"/>
                <a:gd name="connsiteY5" fmla="*/ 382136 h 764271"/>
                <a:gd name="connsiteX6" fmla="*/ 680542 w 1361084"/>
                <a:gd name="connsiteY6" fmla="*/ 764271 h 764271"/>
                <a:gd name="connsiteX7" fmla="*/ 0 w 1361084"/>
                <a:gd name="connsiteY7" fmla="*/ 382136 h 764271"/>
                <a:gd name="connsiteX0" fmla="*/ 2629 w 1363713"/>
                <a:gd name="connsiteY0" fmla="*/ 1074286 h 1456421"/>
                <a:gd name="connsiteX1" fmla="*/ 342900 w 1363713"/>
                <a:gd name="connsiteY1" fmla="*/ 1074286 h 1456421"/>
                <a:gd name="connsiteX2" fmla="*/ 0 w 1363713"/>
                <a:gd name="connsiteY2" fmla="*/ 0 h 1456421"/>
                <a:gd name="connsiteX3" fmla="*/ 1023442 w 1363713"/>
                <a:gd name="connsiteY3" fmla="*/ 6921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190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63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205035 h 1587170"/>
                <a:gd name="connsiteX1" fmla="*/ 342900 w 1363713"/>
                <a:gd name="connsiteY1" fmla="*/ 1205035 h 1587170"/>
                <a:gd name="connsiteX2" fmla="*/ 0 w 1363713"/>
                <a:gd name="connsiteY2" fmla="*/ 130749 h 1587170"/>
                <a:gd name="connsiteX3" fmla="*/ 1245692 w 1363713"/>
                <a:gd name="connsiteY3" fmla="*/ 137099 h 1587170"/>
                <a:gd name="connsiteX4" fmla="*/ 1023442 w 1363713"/>
                <a:gd name="connsiteY4" fmla="*/ 1205035 h 1587170"/>
                <a:gd name="connsiteX5" fmla="*/ 1363713 w 1363713"/>
                <a:gd name="connsiteY5" fmla="*/ 1205035 h 1587170"/>
                <a:gd name="connsiteX6" fmla="*/ 683171 w 1363713"/>
                <a:gd name="connsiteY6" fmla="*/ 1587170 h 1587170"/>
                <a:gd name="connsiteX7" fmla="*/ 2629 w 1363713"/>
                <a:gd name="connsiteY7" fmla="*/ 1205035 h 158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713" h="1587170">
                  <a:moveTo>
                    <a:pt x="2629" y="1205035"/>
                  </a:moveTo>
                  <a:lnTo>
                    <a:pt x="342900" y="1205035"/>
                  </a:lnTo>
                  <a:cubicBezTo>
                    <a:pt x="336550" y="802490"/>
                    <a:pt x="234950" y="488844"/>
                    <a:pt x="0" y="130749"/>
                  </a:cubicBezTo>
                  <a:cubicBezTo>
                    <a:pt x="150465" y="-47240"/>
                    <a:pt x="1075118" y="-41949"/>
                    <a:pt x="1245692" y="137099"/>
                  </a:cubicBezTo>
                  <a:cubicBezTo>
                    <a:pt x="1070009" y="531178"/>
                    <a:pt x="1008625" y="817306"/>
                    <a:pt x="1023442" y="1205035"/>
                  </a:cubicBezTo>
                  <a:lnTo>
                    <a:pt x="1363713" y="1205035"/>
                  </a:lnTo>
                  <a:lnTo>
                    <a:pt x="683171" y="1587170"/>
                  </a:lnTo>
                  <a:lnTo>
                    <a:pt x="2629" y="1205035"/>
                  </a:lnTo>
                  <a:close/>
                </a:path>
              </a:pathLst>
            </a:custGeom>
            <a:gradFill>
              <a:gsLst>
                <a:gs pos="100000">
                  <a:schemeClr val="accent6"/>
                </a:gs>
                <a:gs pos="0">
                  <a:schemeClr val="accent6">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下箭头 20"/>
            <p:cNvSpPr/>
            <p:nvPr/>
          </p:nvSpPr>
          <p:spPr>
            <a:xfrm rot="7169033" flipV="1">
              <a:off x="5420830" y="4301688"/>
              <a:ext cx="776469" cy="1089746"/>
            </a:xfrm>
            <a:custGeom>
              <a:avLst/>
              <a:gdLst>
                <a:gd name="connsiteX0" fmla="*/ 0 w 1361084"/>
                <a:gd name="connsiteY0" fmla="*/ 382136 h 764271"/>
                <a:gd name="connsiteX1" fmla="*/ 340271 w 1361084"/>
                <a:gd name="connsiteY1" fmla="*/ 382136 h 764271"/>
                <a:gd name="connsiteX2" fmla="*/ 340271 w 1361084"/>
                <a:gd name="connsiteY2" fmla="*/ 0 h 764271"/>
                <a:gd name="connsiteX3" fmla="*/ 1020813 w 1361084"/>
                <a:gd name="connsiteY3" fmla="*/ 0 h 764271"/>
                <a:gd name="connsiteX4" fmla="*/ 1020813 w 1361084"/>
                <a:gd name="connsiteY4" fmla="*/ 382136 h 764271"/>
                <a:gd name="connsiteX5" fmla="*/ 1361084 w 1361084"/>
                <a:gd name="connsiteY5" fmla="*/ 382136 h 764271"/>
                <a:gd name="connsiteX6" fmla="*/ 680542 w 1361084"/>
                <a:gd name="connsiteY6" fmla="*/ 764271 h 764271"/>
                <a:gd name="connsiteX7" fmla="*/ 0 w 1361084"/>
                <a:gd name="connsiteY7" fmla="*/ 382136 h 764271"/>
                <a:gd name="connsiteX0" fmla="*/ 2629 w 1363713"/>
                <a:gd name="connsiteY0" fmla="*/ 1074286 h 1456421"/>
                <a:gd name="connsiteX1" fmla="*/ 342900 w 1363713"/>
                <a:gd name="connsiteY1" fmla="*/ 1074286 h 1456421"/>
                <a:gd name="connsiteX2" fmla="*/ 0 w 1363713"/>
                <a:gd name="connsiteY2" fmla="*/ 0 h 1456421"/>
                <a:gd name="connsiteX3" fmla="*/ 1023442 w 1363713"/>
                <a:gd name="connsiteY3" fmla="*/ 6921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190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63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205035 h 1587170"/>
                <a:gd name="connsiteX1" fmla="*/ 342900 w 1363713"/>
                <a:gd name="connsiteY1" fmla="*/ 1205035 h 1587170"/>
                <a:gd name="connsiteX2" fmla="*/ 0 w 1363713"/>
                <a:gd name="connsiteY2" fmla="*/ 130749 h 1587170"/>
                <a:gd name="connsiteX3" fmla="*/ 1245692 w 1363713"/>
                <a:gd name="connsiteY3" fmla="*/ 137099 h 1587170"/>
                <a:gd name="connsiteX4" fmla="*/ 1023442 w 1363713"/>
                <a:gd name="connsiteY4" fmla="*/ 1205035 h 1587170"/>
                <a:gd name="connsiteX5" fmla="*/ 1363713 w 1363713"/>
                <a:gd name="connsiteY5" fmla="*/ 1205035 h 1587170"/>
                <a:gd name="connsiteX6" fmla="*/ 683171 w 1363713"/>
                <a:gd name="connsiteY6" fmla="*/ 1587170 h 1587170"/>
                <a:gd name="connsiteX7" fmla="*/ 2629 w 1363713"/>
                <a:gd name="connsiteY7" fmla="*/ 1205035 h 158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713" h="1587170">
                  <a:moveTo>
                    <a:pt x="2629" y="1205035"/>
                  </a:moveTo>
                  <a:lnTo>
                    <a:pt x="342900" y="1205035"/>
                  </a:lnTo>
                  <a:cubicBezTo>
                    <a:pt x="336550" y="802490"/>
                    <a:pt x="234950" y="488844"/>
                    <a:pt x="0" y="130749"/>
                  </a:cubicBezTo>
                  <a:cubicBezTo>
                    <a:pt x="150465" y="-47240"/>
                    <a:pt x="1075118" y="-41949"/>
                    <a:pt x="1245692" y="137099"/>
                  </a:cubicBezTo>
                  <a:cubicBezTo>
                    <a:pt x="1070009" y="531178"/>
                    <a:pt x="1008625" y="817306"/>
                    <a:pt x="1023442" y="1205035"/>
                  </a:cubicBezTo>
                  <a:lnTo>
                    <a:pt x="1363713" y="1205035"/>
                  </a:lnTo>
                  <a:lnTo>
                    <a:pt x="683171" y="1587170"/>
                  </a:lnTo>
                  <a:lnTo>
                    <a:pt x="2629" y="1205035"/>
                  </a:lnTo>
                  <a:close/>
                </a:path>
              </a:pathLst>
            </a:custGeom>
            <a:gradFill>
              <a:gsLst>
                <a:gs pos="100000">
                  <a:schemeClr val="accent6"/>
                </a:gs>
                <a:gs pos="0">
                  <a:schemeClr val="accent6">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下箭头 20"/>
            <p:cNvSpPr/>
            <p:nvPr/>
          </p:nvSpPr>
          <p:spPr>
            <a:xfrm rot="16200000">
              <a:off x="5717480" y="3369081"/>
              <a:ext cx="776469" cy="1089746"/>
            </a:xfrm>
            <a:custGeom>
              <a:avLst/>
              <a:gdLst>
                <a:gd name="connsiteX0" fmla="*/ 0 w 1361084"/>
                <a:gd name="connsiteY0" fmla="*/ 382136 h 764271"/>
                <a:gd name="connsiteX1" fmla="*/ 340271 w 1361084"/>
                <a:gd name="connsiteY1" fmla="*/ 382136 h 764271"/>
                <a:gd name="connsiteX2" fmla="*/ 340271 w 1361084"/>
                <a:gd name="connsiteY2" fmla="*/ 0 h 764271"/>
                <a:gd name="connsiteX3" fmla="*/ 1020813 w 1361084"/>
                <a:gd name="connsiteY3" fmla="*/ 0 h 764271"/>
                <a:gd name="connsiteX4" fmla="*/ 1020813 w 1361084"/>
                <a:gd name="connsiteY4" fmla="*/ 382136 h 764271"/>
                <a:gd name="connsiteX5" fmla="*/ 1361084 w 1361084"/>
                <a:gd name="connsiteY5" fmla="*/ 382136 h 764271"/>
                <a:gd name="connsiteX6" fmla="*/ 680542 w 1361084"/>
                <a:gd name="connsiteY6" fmla="*/ 764271 h 764271"/>
                <a:gd name="connsiteX7" fmla="*/ 0 w 1361084"/>
                <a:gd name="connsiteY7" fmla="*/ 382136 h 764271"/>
                <a:gd name="connsiteX0" fmla="*/ 2629 w 1363713"/>
                <a:gd name="connsiteY0" fmla="*/ 1074286 h 1456421"/>
                <a:gd name="connsiteX1" fmla="*/ 342900 w 1363713"/>
                <a:gd name="connsiteY1" fmla="*/ 1074286 h 1456421"/>
                <a:gd name="connsiteX2" fmla="*/ 0 w 1363713"/>
                <a:gd name="connsiteY2" fmla="*/ 0 h 1456421"/>
                <a:gd name="connsiteX3" fmla="*/ 1023442 w 1363713"/>
                <a:gd name="connsiteY3" fmla="*/ 6921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190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1245692 w 1363713"/>
                <a:gd name="connsiteY3" fmla="*/ 6350 h 1456421"/>
                <a:gd name="connsiteX4" fmla="*/ 1023442 w 1363713"/>
                <a:gd name="connsiteY4" fmla="*/ 1074286 h 1456421"/>
                <a:gd name="connsiteX5" fmla="*/ 1363713 w 1363713"/>
                <a:gd name="connsiteY5" fmla="*/ 1074286 h 1456421"/>
                <a:gd name="connsiteX6" fmla="*/ 683171 w 1363713"/>
                <a:gd name="connsiteY6" fmla="*/ 1456421 h 1456421"/>
                <a:gd name="connsiteX7" fmla="*/ 2629 w 1363713"/>
                <a:gd name="connsiteY7"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074286 h 1456421"/>
                <a:gd name="connsiteX1" fmla="*/ 342900 w 1363713"/>
                <a:gd name="connsiteY1" fmla="*/ 1074286 h 1456421"/>
                <a:gd name="connsiteX2" fmla="*/ 0 w 1363713"/>
                <a:gd name="connsiteY2" fmla="*/ 0 h 1456421"/>
                <a:gd name="connsiteX3" fmla="*/ 669380 w 1363713"/>
                <a:gd name="connsiteY3" fmla="*/ 254000 h 1456421"/>
                <a:gd name="connsiteX4" fmla="*/ 1245692 w 1363713"/>
                <a:gd name="connsiteY4" fmla="*/ 6350 h 1456421"/>
                <a:gd name="connsiteX5" fmla="*/ 1023442 w 1363713"/>
                <a:gd name="connsiteY5" fmla="*/ 1074286 h 1456421"/>
                <a:gd name="connsiteX6" fmla="*/ 1363713 w 1363713"/>
                <a:gd name="connsiteY6" fmla="*/ 1074286 h 1456421"/>
                <a:gd name="connsiteX7" fmla="*/ 683171 w 1363713"/>
                <a:gd name="connsiteY7" fmla="*/ 1456421 h 1456421"/>
                <a:gd name="connsiteX8" fmla="*/ 2629 w 1363713"/>
                <a:gd name="connsiteY8" fmla="*/ 1074286 h 1456421"/>
                <a:gd name="connsiteX0" fmla="*/ 2629 w 1363713"/>
                <a:gd name="connsiteY0" fmla="*/ 1205035 h 1587170"/>
                <a:gd name="connsiteX1" fmla="*/ 342900 w 1363713"/>
                <a:gd name="connsiteY1" fmla="*/ 1205035 h 1587170"/>
                <a:gd name="connsiteX2" fmla="*/ 0 w 1363713"/>
                <a:gd name="connsiteY2" fmla="*/ 130749 h 1587170"/>
                <a:gd name="connsiteX3" fmla="*/ 1245692 w 1363713"/>
                <a:gd name="connsiteY3" fmla="*/ 137099 h 1587170"/>
                <a:gd name="connsiteX4" fmla="*/ 1023442 w 1363713"/>
                <a:gd name="connsiteY4" fmla="*/ 1205035 h 1587170"/>
                <a:gd name="connsiteX5" fmla="*/ 1363713 w 1363713"/>
                <a:gd name="connsiteY5" fmla="*/ 1205035 h 1587170"/>
                <a:gd name="connsiteX6" fmla="*/ 683171 w 1363713"/>
                <a:gd name="connsiteY6" fmla="*/ 1587170 h 1587170"/>
                <a:gd name="connsiteX7" fmla="*/ 2629 w 1363713"/>
                <a:gd name="connsiteY7" fmla="*/ 1205035 h 158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713" h="1587170">
                  <a:moveTo>
                    <a:pt x="2629" y="1205035"/>
                  </a:moveTo>
                  <a:lnTo>
                    <a:pt x="342900" y="1205035"/>
                  </a:lnTo>
                  <a:cubicBezTo>
                    <a:pt x="336550" y="802490"/>
                    <a:pt x="234950" y="488844"/>
                    <a:pt x="0" y="130749"/>
                  </a:cubicBezTo>
                  <a:cubicBezTo>
                    <a:pt x="150465" y="-47240"/>
                    <a:pt x="1075118" y="-41949"/>
                    <a:pt x="1245692" y="137099"/>
                  </a:cubicBezTo>
                  <a:cubicBezTo>
                    <a:pt x="1070009" y="531178"/>
                    <a:pt x="1008625" y="817306"/>
                    <a:pt x="1023442" y="1205035"/>
                  </a:cubicBezTo>
                  <a:lnTo>
                    <a:pt x="1363713" y="1205035"/>
                  </a:lnTo>
                  <a:lnTo>
                    <a:pt x="683171" y="1587170"/>
                  </a:lnTo>
                  <a:lnTo>
                    <a:pt x="2629" y="1205035"/>
                  </a:lnTo>
                  <a:close/>
                </a:path>
              </a:pathLst>
            </a:custGeom>
            <a:gradFill>
              <a:gsLst>
                <a:gs pos="100000">
                  <a:schemeClr val="accent6"/>
                </a:gs>
                <a:gs pos="0">
                  <a:schemeClr val="accent6">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7" name="组合 26"/>
            <p:cNvGrpSpPr/>
            <p:nvPr/>
          </p:nvGrpSpPr>
          <p:grpSpPr>
            <a:xfrm>
              <a:off x="6351432" y="1913830"/>
              <a:ext cx="1147520" cy="1147520"/>
              <a:chOff x="4166143" y="2664874"/>
              <a:chExt cx="1147520" cy="1147520"/>
            </a:xfrm>
          </p:grpSpPr>
          <p:sp>
            <p:nvSpPr>
              <p:cNvPr id="28" name="椭圆 27"/>
              <p:cNvSpPr/>
              <p:nvPr/>
            </p:nvSpPr>
            <p:spPr>
              <a:xfrm>
                <a:off x="4166143" y="2664874"/>
                <a:ext cx="1147520" cy="11475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矩形 28"/>
              <p:cNvSpPr/>
              <p:nvPr/>
            </p:nvSpPr>
            <p:spPr>
              <a:xfrm>
                <a:off x="4319381" y="2898467"/>
                <a:ext cx="877163"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数据</a:t>
                </a:r>
                <a:endParaRPr kumimoji="0" lang="en-US" altLang="zh-CN" sz="1800" b="1"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完整性</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30" name="组合 29"/>
            <p:cNvGrpSpPr/>
            <p:nvPr/>
          </p:nvGrpSpPr>
          <p:grpSpPr>
            <a:xfrm>
              <a:off x="6856257" y="3340194"/>
              <a:ext cx="1147520" cy="1147520"/>
              <a:chOff x="4166143" y="2664874"/>
              <a:chExt cx="1147520" cy="1147520"/>
            </a:xfrm>
          </p:grpSpPr>
          <p:sp>
            <p:nvSpPr>
              <p:cNvPr id="31" name="椭圆 30"/>
              <p:cNvSpPr/>
              <p:nvPr/>
            </p:nvSpPr>
            <p:spPr>
              <a:xfrm>
                <a:off x="4166143" y="2664874"/>
                <a:ext cx="1147520" cy="11475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2" name="矩形 31"/>
              <p:cNvSpPr/>
              <p:nvPr/>
            </p:nvSpPr>
            <p:spPr>
              <a:xfrm>
                <a:off x="4301321" y="2918779"/>
                <a:ext cx="877163"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数据</a:t>
                </a:r>
                <a:endParaRPr kumimoji="0" lang="en-US" altLang="zh-CN" sz="1800" b="1"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可靠性</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33" name="组合 32"/>
            <p:cNvGrpSpPr/>
            <p:nvPr/>
          </p:nvGrpSpPr>
          <p:grpSpPr>
            <a:xfrm>
              <a:off x="6351432" y="4807434"/>
              <a:ext cx="1147520" cy="1147520"/>
              <a:chOff x="4166143" y="2664874"/>
              <a:chExt cx="1147520" cy="1147520"/>
            </a:xfrm>
          </p:grpSpPr>
          <p:sp>
            <p:nvSpPr>
              <p:cNvPr id="34" name="椭圆 33"/>
              <p:cNvSpPr/>
              <p:nvPr/>
            </p:nvSpPr>
            <p:spPr>
              <a:xfrm>
                <a:off x="4166143" y="2664874"/>
                <a:ext cx="1147520" cy="11475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5" name="矩形 34"/>
              <p:cNvSpPr/>
              <p:nvPr/>
            </p:nvSpPr>
            <p:spPr>
              <a:xfrm>
                <a:off x="4319380" y="2915468"/>
                <a:ext cx="877163"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数据</a:t>
                </a:r>
                <a:endParaRPr kumimoji="0" lang="en-US" altLang="zh-CN" sz="1800" b="1"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a:ea typeface="微软雅黑"/>
                    <a:cs typeface="+mn-cs"/>
                  </a:rPr>
                  <a:t>安全性</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spTree>
    <p:extLst>
      <p:ext uri="{BB962C8B-B14F-4D97-AF65-F5344CB8AC3E}">
        <p14:creationId xmlns:p14="http://schemas.microsoft.com/office/powerpoint/2010/main" val="1929900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701040" y="952500"/>
            <a:ext cx="1341120" cy="7543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文本框 4"/>
          <p:cNvSpPr txBox="1"/>
          <p:nvPr/>
        </p:nvSpPr>
        <p:spPr>
          <a:xfrm>
            <a:off x="689842" y="968216"/>
            <a:ext cx="1363515"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Access</a:t>
            </a: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 </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Key 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rPr>
              <a:t>时间</a:t>
            </a: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戳</a:t>
            </a:r>
            <a:endPar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rPr>
              <a:t>用户数据</a:t>
            </a:r>
            <a:endPar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endParaRPr>
          </a:p>
        </p:txBody>
      </p:sp>
      <p:sp>
        <p:nvSpPr>
          <p:cNvPr id="6" name="矩形 5"/>
          <p:cNvSpPr/>
          <p:nvPr/>
        </p:nvSpPr>
        <p:spPr>
          <a:xfrm>
            <a:off x="2524480" y="952500"/>
            <a:ext cx="1341120" cy="7543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7" name="文本框 6"/>
          <p:cNvSpPr txBox="1"/>
          <p:nvPr/>
        </p:nvSpPr>
        <p:spPr>
          <a:xfrm>
            <a:off x="2454067" y="1083468"/>
            <a:ext cx="1481944" cy="49244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rPr>
              <a:t>服务</a:t>
            </a: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请求字符串</a:t>
            </a:r>
            <a:endPar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rPr>
              <a:t>Secret Access Key</a:t>
            </a:r>
          </a:p>
        </p:txBody>
      </p:sp>
      <p:sp>
        <p:nvSpPr>
          <p:cNvPr id="8" name="矩形 7"/>
          <p:cNvSpPr/>
          <p:nvPr/>
        </p:nvSpPr>
        <p:spPr>
          <a:xfrm>
            <a:off x="4336721" y="952500"/>
            <a:ext cx="1341120" cy="7543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文本框 8"/>
          <p:cNvSpPr txBox="1"/>
          <p:nvPr/>
        </p:nvSpPr>
        <p:spPr>
          <a:xfrm>
            <a:off x="4530227" y="1190148"/>
            <a:ext cx="95410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white"/>
                </a:solidFill>
                <a:effectLst/>
                <a:uLnTx/>
                <a:uFillTx/>
                <a:latin typeface="微软雅黑"/>
                <a:ea typeface="微软雅黑"/>
                <a:cs typeface="+mn-cs"/>
              </a:rPr>
              <a:t>数字签名 </a:t>
            </a:r>
            <a:r>
              <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rPr>
              <a:t>A</a:t>
            </a:r>
          </a:p>
        </p:txBody>
      </p:sp>
      <p:sp>
        <p:nvSpPr>
          <p:cNvPr id="10" name="矩形 9"/>
          <p:cNvSpPr/>
          <p:nvPr/>
        </p:nvSpPr>
        <p:spPr>
          <a:xfrm>
            <a:off x="6148962" y="952500"/>
            <a:ext cx="1341120" cy="7543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p:nvSpPr>
        <p:spPr>
          <a:xfrm>
            <a:off x="6188580" y="1098857"/>
            <a:ext cx="126188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a:ea typeface="微软雅黑"/>
                <a:cs typeface="+mn-cs"/>
              </a:rPr>
              <a:t>服务请求</a:t>
            </a:r>
            <a:r>
              <a:rPr kumimoji="0" lang="zh-CN" altLang="en-US" sz="1200" b="0" i="0" u="none" strike="noStrike" kern="1200" cap="none" spc="0" normalizeH="0" baseline="0" noProof="0" dirty="0" smtClean="0">
                <a:ln>
                  <a:noFill/>
                </a:ln>
                <a:solidFill>
                  <a:prstClr val="white"/>
                </a:solidFill>
                <a:effectLst/>
                <a:uLnTx/>
                <a:uFillTx/>
                <a:latin typeface="微软雅黑"/>
                <a:ea typeface="微软雅黑"/>
                <a:cs typeface="+mn-cs"/>
              </a:rPr>
              <a:t>字符串</a:t>
            </a:r>
            <a:endPar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white"/>
                </a:solidFill>
                <a:effectLst/>
                <a:uLnTx/>
                <a:uFillTx/>
                <a:latin typeface="微软雅黑"/>
                <a:ea typeface="微软雅黑"/>
                <a:cs typeface="+mn-cs"/>
              </a:rPr>
              <a:t>数字签名 </a:t>
            </a:r>
            <a:r>
              <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rPr>
              <a:t>A</a:t>
            </a:r>
            <a:endPar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3" name="直接箭头连接符 12"/>
          <p:cNvCxnSpPr/>
          <p:nvPr/>
        </p:nvCxnSpPr>
        <p:spPr>
          <a:xfrm>
            <a:off x="2053357" y="1314747"/>
            <a:ext cx="471123"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865600" y="1314747"/>
            <a:ext cx="471123"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677841" y="1314747"/>
            <a:ext cx="471123"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0889" y="577080"/>
            <a:ext cx="1441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服务请求字符串</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18" name="文本框 17"/>
          <p:cNvSpPr txBox="1"/>
          <p:nvPr/>
        </p:nvSpPr>
        <p:spPr>
          <a:xfrm>
            <a:off x="3151494" y="1992021"/>
            <a:ext cx="54374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计算</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19" name="文本框 18"/>
          <p:cNvSpPr txBox="1"/>
          <p:nvPr/>
        </p:nvSpPr>
        <p:spPr>
          <a:xfrm>
            <a:off x="6368116" y="627163"/>
            <a:ext cx="90281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发送内容</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0" name="文本框 19"/>
          <p:cNvSpPr txBox="1"/>
          <p:nvPr/>
        </p:nvSpPr>
        <p:spPr>
          <a:xfrm>
            <a:off x="318584" y="959315"/>
            <a:ext cx="364202"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用</a:t>
            </a:r>
            <a:endParaRPr kumimoji="0" lang="en-US" altLang="zh-CN"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户</a:t>
            </a:r>
            <a:endParaRPr kumimoji="0" lang="en-US" altLang="zh-CN"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端</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1" name="矩形 20"/>
          <p:cNvSpPr/>
          <p:nvPr/>
        </p:nvSpPr>
        <p:spPr>
          <a:xfrm>
            <a:off x="2753040" y="2558812"/>
            <a:ext cx="884000" cy="497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文本框 21"/>
          <p:cNvSpPr txBox="1"/>
          <p:nvPr/>
        </p:nvSpPr>
        <p:spPr>
          <a:xfrm>
            <a:off x="2828292" y="2668937"/>
            <a:ext cx="66338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rPr>
              <a:t>HMAC</a:t>
            </a:r>
          </a:p>
        </p:txBody>
      </p:sp>
      <p:sp>
        <p:nvSpPr>
          <p:cNvPr id="23" name="任意多边形 22"/>
          <p:cNvSpPr/>
          <p:nvPr/>
        </p:nvSpPr>
        <p:spPr>
          <a:xfrm>
            <a:off x="1033989" y="1314994"/>
            <a:ext cx="7796502" cy="5155475"/>
          </a:xfrm>
          <a:custGeom>
            <a:avLst/>
            <a:gdLst>
              <a:gd name="connsiteX0" fmla="*/ 6574971 w 7916091"/>
              <a:gd name="connsiteY0" fmla="*/ 0 h 5155475"/>
              <a:gd name="connsiteX1" fmla="*/ 7916091 w 7916091"/>
              <a:gd name="connsiteY1" fmla="*/ 0 h 5155475"/>
              <a:gd name="connsiteX2" fmla="*/ 7916091 w 7916091"/>
              <a:gd name="connsiteY2" fmla="*/ 5155475 h 5155475"/>
              <a:gd name="connsiteX3" fmla="*/ 0 w 7916091"/>
              <a:gd name="connsiteY3" fmla="*/ 5155475 h 5155475"/>
              <a:gd name="connsiteX4" fmla="*/ 0 w 7916091"/>
              <a:gd name="connsiteY4" fmla="*/ 3762103 h 515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091" h="5155475">
                <a:moveTo>
                  <a:pt x="6574971" y="0"/>
                </a:moveTo>
                <a:lnTo>
                  <a:pt x="7916091" y="0"/>
                </a:lnTo>
                <a:lnTo>
                  <a:pt x="7916091" y="5155475"/>
                </a:lnTo>
                <a:lnTo>
                  <a:pt x="0" y="5155475"/>
                </a:lnTo>
                <a:lnTo>
                  <a:pt x="0" y="3762103"/>
                </a:lnTo>
              </a:path>
            </a:pathLst>
          </a:custGeom>
          <a:noFill/>
          <a:ln>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矩形 24"/>
          <p:cNvSpPr/>
          <p:nvPr/>
        </p:nvSpPr>
        <p:spPr>
          <a:xfrm>
            <a:off x="6148962" y="4357605"/>
            <a:ext cx="1341120" cy="7543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文本框 25"/>
          <p:cNvSpPr txBox="1"/>
          <p:nvPr/>
        </p:nvSpPr>
        <p:spPr>
          <a:xfrm>
            <a:off x="6078550" y="4503962"/>
            <a:ext cx="148194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a:ea typeface="微软雅黑"/>
                <a:cs typeface="+mn-cs"/>
              </a:rPr>
              <a:t>服务请求</a:t>
            </a:r>
            <a:r>
              <a:rPr kumimoji="0" lang="zh-CN" altLang="en-US" sz="1200" b="0" i="0" u="none" strike="noStrike" kern="1200" cap="none" spc="0" normalizeH="0" baseline="0" noProof="0" dirty="0" smtClean="0">
                <a:ln>
                  <a:noFill/>
                </a:ln>
                <a:solidFill>
                  <a:prstClr val="white"/>
                </a:solidFill>
                <a:effectLst/>
                <a:uLnTx/>
                <a:uFillTx/>
                <a:latin typeface="微软雅黑"/>
                <a:ea typeface="微软雅黑"/>
                <a:cs typeface="+mn-cs"/>
              </a:rPr>
              <a:t>字符串</a:t>
            </a:r>
            <a:endPar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Secret Access Key</a:t>
            </a:r>
          </a:p>
        </p:txBody>
      </p:sp>
      <p:sp>
        <p:nvSpPr>
          <p:cNvPr id="27" name="矩形 26"/>
          <p:cNvSpPr/>
          <p:nvPr/>
        </p:nvSpPr>
        <p:spPr>
          <a:xfrm>
            <a:off x="4738141" y="4357605"/>
            <a:ext cx="1062794" cy="7543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8" name="文本框 27"/>
          <p:cNvSpPr txBox="1"/>
          <p:nvPr/>
        </p:nvSpPr>
        <p:spPr>
          <a:xfrm>
            <a:off x="4682967" y="4509758"/>
            <a:ext cx="117314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rPr>
              <a:t>Secret Access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rPr>
              <a:t> </a:t>
            </a: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Key</a:t>
            </a:r>
          </a:p>
        </p:txBody>
      </p:sp>
      <p:sp>
        <p:nvSpPr>
          <p:cNvPr id="31" name="矩形 30"/>
          <p:cNvSpPr/>
          <p:nvPr/>
        </p:nvSpPr>
        <p:spPr>
          <a:xfrm>
            <a:off x="3342558" y="4357605"/>
            <a:ext cx="1062794" cy="7543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2" name="文本框 31"/>
          <p:cNvSpPr txBox="1"/>
          <p:nvPr/>
        </p:nvSpPr>
        <p:spPr>
          <a:xfrm>
            <a:off x="3278568" y="4610991"/>
            <a:ext cx="119077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Access Key ID</a:t>
            </a:r>
          </a:p>
        </p:txBody>
      </p:sp>
      <p:sp>
        <p:nvSpPr>
          <p:cNvPr id="33" name="矩形 32"/>
          <p:cNvSpPr/>
          <p:nvPr/>
        </p:nvSpPr>
        <p:spPr>
          <a:xfrm>
            <a:off x="1715589" y="4357605"/>
            <a:ext cx="1294180" cy="7543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4" name="文本框 33"/>
          <p:cNvSpPr txBox="1"/>
          <p:nvPr/>
        </p:nvSpPr>
        <p:spPr>
          <a:xfrm>
            <a:off x="1715589" y="4503962"/>
            <a:ext cx="126188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a:ea typeface="微软雅黑"/>
                <a:cs typeface="+mn-cs"/>
              </a:rPr>
              <a:t>服务请求字符串</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a:ea typeface="微软雅黑"/>
                <a:cs typeface="+mn-cs"/>
              </a:rPr>
              <a:t>数字签名 </a:t>
            </a: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A</a:t>
            </a:r>
          </a:p>
        </p:txBody>
      </p:sp>
      <p:sp>
        <p:nvSpPr>
          <p:cNvPr id="39" name="矩形 38"/>
          <p:cNvSpPr/>
          <p:nvPr/>
        </p:nvSpPr>
        <p:spPr>
          <a:xfrm>
            <a:off x="701040" y="4357787"/>
            <a:ext cx="666522" cy="7543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0" name="文本框 39"/>
          <p:cNvSpPr txBox="1"/>
          <p:nvPr/>
        </p:nvSpPr>
        <p:spPr>
          <a:xfrm>
            <a:off x="709749" y="4503962"/>
            <a:ext cx="64633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rPr>
              <a:t>S3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white"/>
                </a:solidFill>
                <a:effectLst/>
                <a:uLnTx/>
                <a:uFillTx/>
                <a:latin typeface="微软雅黑"/>
                <a:ea typeface="微软雅黑"/>
                <a:cs typeface="+mn-cs"/>
              </a:rPr>
              <a:t>服务器</a:t>
            </a:r>
            <a:endPar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1" name="任意多边形 40"/>
          <p:cNvSpPr/>
          <p:nvPr/>
        </p:nvSpPr>
        <p:spPr>
          <a:xfrm>
            <a:off x="1033989" y="3814354"/>
            <a:ext cx="7169484" cy="533643"/>
          </a:xfrm>
          <a:custGeom>
            <a:avLst/>
            <a:gdLst>
              <a:gd name="connsiteX0" fmla="*/ 0 w 7262948"/>
              <a:gd name="connsiteY0" fmla="*/ 539932 h 679269"/>
              <a:gd name="connsiteX1" fmla="*/ 0 w 7262948"/>
              <a:gd name="connsiteY1" fmla="*/ 0 h 679269"/>
              <a:gd name="connsiteX2" fmla="*/ 7262948 w 7262948"/>
              <a:gd name="connsiteY2" fmla="*/ 0 h 679269"/>
              <a:gd name="connsiteX3" fmla="*/ 7262948 w 7262948"/>
              <a:gd name="connsiteY3" fmla="*/ 679269 h 679269"/>
              <a:gd name="connsiteX0" fmla="*/ 0 w 7267711"/>
              <a:gd name="connsiteY0" fmla="*/ 668706 h 679269"/>
              <a:gd name="connsiteX1" fmla="*/ 4763 w 7267711"/>
              <a:gd name="connsiteY1" fmla="*/ 0 h 679269"/>
              <a:gd name="connsiteX2" fmla="*/ 7267711 w 7267711"/>
              <a:gd name="connsiteY2" fmla="*/ 0 h 679269"/>
              <a:gd name="connsiteX3" fmla="*/ 7267711 w 7267711"/>
              <a:gd name="connsiteY3" fmla="*/ 679269 h 679269"/>
              <a:gd name="connsiteX0" fmla="*/ 458 w 7263407"/>
              <a:gd name="connsiteY0" fmla="*/ 687103 h 687103"/>
              <a:gd name="connsiteX1" fmla="*/ 459 w 7263407"/>
              <a:gd name="connsiteY1" fmla="*/ 0 h 687103"/>
              <a:gd name="connsiteX2" fmla="*/ 7263407 w 7263407"/>
              <a:gd name="connsiteY2" fmla="*/ 0 h 687103"/>
              <a:gd name="connsiteX3" fmla="*/ 7263407 w 7263407"/>
              <a:gd name="connsiteY3" fmla="*/ 679269 h 687103"/>
            </a:gdLst>
            <a:ahLst/>
            <a:cxnLst>
              <a:cxn ang="0">
                <a:pos x="connsiteX0" y="connsiteY0"/>
              </a:cxn>
              <a:cxn ang="0">
                <a:pos x="connsiteX1" y="connsiteY1"/>
              </a:cxn>
              <a:cxn ang="0">
                <a:pos x="connsiteX2" y="connsiteY2"/>
              </a:cxn>
              <a:cxn ang="0">
                <a:pos x="connsiteX3" y="connsiteY3"/>
              </a:cxn>
            </a:cxnLst>
            <a:rect l="l" t="t" r="r" b="b"/>
            <a:pathLst>
              <a:path w="7263407" h="687103">
                <a:moveTo>
                  <a:pt x="458" y="687103"/>
                </a:moveTo>
                <a:cubicBezTo>
                  <a:pt x="2046" y="464201"/>
                  <a:pt x="-1129" y="222902"/>
                  <a:pt x="459" y="0"/>
                </a:cubicBezTo>
                <a:lnTo>
                  <a:pt x="7263407" y="0"/>
                </a:lnTo>
                <a:lnTo>
                  <a:pt x="7263407" y="679269"/>
                </a:lnTo>
              </a:path>
            </a:pathLst>
          </a:custGeom>
          <a:noFill/>
          <a:ln>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42" name="直接箭头连接符 41"/>
          <p:cNvCxnSpPr/>
          <p:nvPr/>
        </p:nvCxnSpPr>
        <p:spPr>
          <a:xfrm>
            <a:off x="1367562" y="4772050"/>
            <a:ext cx="34802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009769" y="4772050"/>
            <a:ext cx="34802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4370076" y="4772050"/>
            <a:ext cx="34802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800935" y="4772050"/>
            <a:ext cx="34802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7841287" y="4341913"/>
            <a:ext cx="666522" cy="7543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8" name="文本框 47"/>
          <p:cNvSpPr txBox="1"/>
          <p:nvPr/>
        </p:nvSpPr>
        <p:spPr>
          <a:xfrm>
            <a:off x="7878850" y="4488088"/>
            <a:ext cx="58862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white"/>
                </a:solidFill>
                <a:effectLst/>
                <a:uLnTx/>
                <a:uFillTx/>
                <a:latin typeface="微软雅黑"/>
                <a:ea typeface="微软雅黑"/>
                <a:cs typeface="+mn-cs"/>
              </a:rPr>
              <a:t>数字</a:t>
            </a:r>
            <a:endPar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white"/>
                </a:solidFill>
                <a:effectLst/>
                <a:uLnTx/>
                <a:uFillTx/>
                <a:latin typeface="微软雅黑"/>
                <a:ea typeface="微软雅黑"/>
                <a:cs typeface="+mn-cs"/>
              </a:rPr>
              <a:t>签名</a:t>
            </a:r>
            <a:r>
              <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rPr>
              <a:t>B</a:t>
            </a:r>
            <a:endPar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1" name="矩形 50"/>
          <p:cNvSpPr/>
          <p:nvPr/>
        </p:nvSpPr>
        <p:spPr>
          <a:xfrm>
            <a:off x="6294324" y="5894229"/>
            <a:ext cx="884000" cy="497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2" name="文本框 51"/>
          <p:cNvSpPr txBox="1"/>
          <p:nvPr/>
        </p:nvSpPr>
        <p:spPr>
          <a:xfrm>
            <a:off x="6369576" y="6004354"/>
            <a:ext cx="66338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prstClr val="white"/>
                </a:solidFill>
                <a:effectLst/>
                <a:uLnTx/>
                <a:uFillTx/>
                <a:latin typeface="微软雅黑"/>
                <a:ea typeface="微软雅黑"/>
                <a:cs typeface="+mn-cs"/>
              </a:rPr>
              <a:t>HMAC</a:t>
            </a:r>
          </a:p>
        </p:txBody>
      </p:sp>
      <p:sp>
        <p:nvSpPr>
          <p:cNvPr id="55" name="文本框 54"/>
          <p:cNvSpPr txBox="1"/>
          <p:nvPr/>
        </p:nvSpPr>
        <p:spPr>
          <a:xfrm>
            <a:off x="6761093" y="5320588"/>
            <a:ext cx="54374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计算</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cxnSp>
        <p:nvCxnSpPr>
          <p:cNvPr id="57" name="直接箭头连接符 56"/>
          <p:cNvCxnSpPr/>
          <p:nvPr/>
        </p:nvCxnSpPr>
        <p:spPr>
          <a:xfrm flipV="1">
            <a:off x="3183782" y="1724440"/>
            <a:ext cx="0" cy="81184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774955" y="5082380"/>
            <a:ext cx="0" cy="81184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18582" y="4272436"/>
            <a:ext cx="364202"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服</a:t>
            </a:r>
            <a:endParaRPr kumimoji="0" lang="en-US" altLang="zh-CN"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务</a:t>
            </a:r>
            <a:endParaRPr kumimoji="0" lang="en-US" altLang="zh-CN"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器</a:t>
            </a:r>
            <a:endParaRPr kumimoji="0" lang="en-US" altLang="zh-CN"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端</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60" name="文本框 59"/>
          <p:cNvSpPr txBox="1"/>
          <p:nvPr/>
        </p:nvSpPr>
        <p:spPr>
          <a:xfrm>
            <a:off x="3381940" y="3488291"/>
            <a:ext cx="253146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A=B</a:t>
            </a: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，通过认证，否则未通过</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cxnSp>
        <p:nvCxnSpPr>
          <p:cNvPr id="61" name="直接箭头连接符 60"/>
          <p:cNvCxnSpPr/>
          <p:nvPr/>
        </p:nvCxnSpPr>
        <p:spPr>
          <a:xfrm>
            <a:off x="7490082" y="4772050"/>
            <a:ext cx="34802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11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21018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S3</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的安全措施</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35285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425648" y="1696418"/>
            <a:ext cx="8527852" cy="759182"/>
          </a:xfrm>
          <a:prstGeom prst="rect">
            <a:avLst/>
          </a:prstGeom>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访问</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控制</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列表是</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S3</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提供的可供用户自行定义的访问控制策略列表</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S3</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的访问控制策略</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ACP</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提供如下所</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列的五种访问权限。</a:t>
            </a:r>
          </a:p>
        </p:txBody>
      </p:sp>
      <p:sp>
        <p:nvSpPr>
          <p:cNvPr id="7" name="矩形 6"/>
          <p:cNvSpPr/>
          <p:nvPr/>
        </p:nvSpPr>
        <p:spPr>
          <a:xfrm>
            <a:off x="393789" y="1296308"/>
            <a:ext cx="544443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500" cap="none" spc="225" normalizeH="0" baseline="0" noProof="0" dirty="0">
                <a:ln>
                  <a:noFill/>
                </a:ln>
                <a:solidFill>
                  <a:prstClr val="black">
                    <a:lumMod val="75000"/>
                    <a:lumOff val="25000"/>
                  </a:prstClr>
                </a:solidFill>
                <a:effectLst/>
                <a:uLnTx/>
                <a:uFillTx/>
                <a:latin typeface="微软雅黑"/>
                <a:ea typeface="微软雅黑"/>
                <a:cs typeface="+mn-cs"/>
              </a:rPr>
              <a:t>访问控制列表</a:t>
            </a:r>
            <a:r>
              <a:rPr kumimoji="0" lang="zh-CN" altLang="en-US" sz="2000" b="1" i="0" u="none" strike="noStrike" kern="500" cap="none" spc="225" normalizeH="0" baseline="0" noProof="0" dirty="0" smtClean="0">
                <a:ln>
                  <a:noFill/>
                </a:ln>
                <a:solidFill>
                  <a:prstClr val="black">
                    <a:lumMod val="75000"/>
                    <a:lumOff val="25000"/>
                  </a:prstClr>
                </a:solidFill>
                <a:effectLst/>
                <a:uLnTx/>
                <a:uFillTx/>
                <a:latin typeface="微软雅黑"/>
                <a:ea typeface="微软雅黑"/>
                <a:cs typeface="+mn-cs"/>
              </a:rPr>
              <a:t>（</a:t>
            </a:r>
            <a:r>
              <a:rPr kumimoji="0" lang="en-US" altLang="zh-CN" sz="2000" b="1" i="0" u="none" strike="noStrike" kern="500" cap="none" spc="225" normalizeH="0" baseline="0" noProof="0" dirty="0">
                <a:ln>
                  <a:noFill/>
                </a:ln>
                <a:solidFill>
                  <a:prstClr val="black">
                    <a:lumMod val="75000"/>
                    <a:lumOff val="25000"/>
                  </a:prstClr>
                </a:solidFill>
                <a:effectLst/>
                <a:uLnTx/>
                <a:uFillTx/>
                <a:latin typeface="微软雅黑"/>
                <a:ea typeface="微软雅黑"/>
                <a:cs typeface="+mn-cs"/>
              </a:rPr>
              <a:t>Access Control List</a:t>
            </a:r>
            <a:r>
              <a:rPr kumimoji="0" lang="zh-CN" altLang="en-US" sz="2000" b="1" i="0" u="none" strike="noStrike" kern="500" cap="none" spc="225"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zh-CN" altLang="en-US" sz="2000" b="1" i="0" u="none" strike="noStrike" kern="500" cap="none" spc="225" normalizeH="0" baseline="0" noProof="0" dirty="0">
              <a:ln>
                <a:noFill/>
              </a:ln>
              <a:solidFill>
                <a:prstClr val="black">
                  <a:lumMod val="75000"/>
                  <a:lumOff val="25000"/>
                </a:prstClr>
              </a:solidFill>
              <a:effectLst/>
              <a:uLnTx/>
              <a:uFillTx/>
              <a:latin typeface="微软雅黑"/>
              <a:ea typeface="微软雅黑"/>
              <a:cs typeface="+mn-cs"/>
            </a:endParaRPr>
          </a:p>
        </p:txBody>
      </p:sp>
      <p:graphicFrame>
        <p:nvGraphicFramePr>
          <p:cNvPr id="8" name="表格 7"/>
          <p:cNvGraphicFramePr>
            <a:graphicFrameLocks noGrp="1"/>
          </p:cNvGraphicFramePr>
          <p:nvPr>
            <p:extLst/>
          </p:nvPr>
        </p:nvGraphicFramePr>
        <p:xfrm>
          <a:off x="507327" y="2598527"/>
          <a:ext cx="8274724" cy="3285386"/>
        </p:xfrm>
        <a:graphic>
          <a:graphicData uri="http://schemas.openxmlformats.org/drawingml/2006/table">
            <a:tbl>
              <a:tblPr firstRow="1" firstCol="1" bandRow="1">
                <a:tableStyleId>{93296810-A885-4BE3-A3E7-6D5BEEA58F35}</a:tableStyleId>
              </a:tblPr>
              <a:tblGrid>
                <a:gridCol w="2424495">
                  <a:extLst>
                    <a:ext uri="{9D8B030D-6E8A-4147-A177-3AD203B41FA5}">
                      <a16:colId xmlns:a16="http://schemas.microsoft.com/office/drawing/2014/main" val="20000"/>
                    </a:ext>
                  </a:extLst>
                </a:gridCol>
                <a:gridCol w="1633811">
                  <a:extLst>
                    <a:ext uri="{9D8B030D-6E8A-4147-A177-3AD203B41FA5}">
                      <a16:colId xmlns:a16="http://schemas.microsoft.com/office/drawing/2014/main" val="20001"/>
                    </a:ext>
                  </a:extLst>
                </a:gridCol>
                <a:gridCol w="4216418">
                  <a:extLst>
                    <a:ext uri="{9D8B030D-6E8A-4147-A177-3AD203B41FA5}">
                      <a16:colId xmlns:a16="http://schemas.microsoft.com/office/drawing/2014/main" val="20002"/>
                    </a:ext>
                  </a:extLst>
                </a:gridCol>
              </a:tblGrid>
              <a:tr h="405026">
                <a:tc>
                  <a:txBody>
                    <a:bodyPr/>
                    <a:lstStyle/>
                    <a:p>
                      <a:pPr algn="ctr">
                        <a:lnSpc>
                          <a:spcPct val="150000"/>
                        </a:lnSpc>
                        <a:spcAft>
                          <a:spcPts val="0"/>
                        </a:spcAft>
                        <a:tabLst>
                          <a:tab pos="2628265" algn="ctr"/>
                          <a:tab pos="5292725" algn="r"/>
                        </a:tabLst>
                      </a:pPr>
                      <a:r>
                        <a:rPr lang="zh-CN" sz="1400" kern="500" dirty="0">
                          <a:effectLst/>
                        </a:rPr>
                        <a:t>权</a:t>
                      </a:r>
                      <a:r>
                        <a:rPr lang="en-US" sz="1400" kern="500" dirty="0">
                          <a:effectLst/>
                        </a:rPr>
                        <a:t>    </a:t>
                      </a:r>
                      <a:r>
                        <a:rPr lang="zh-CN" sz="1400" kern="500" dirty="0">
                          <a:effectLst/>
                        </a:rPr>
                        <a:t>限</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algn="ctr">
                        <a:lnSpc>
                          <a:spcPct val="150000"/>
                        </a:lnSpc>
                        <a:spcAft>
                          <a:spcPts val="0"/>
                        </a:spcAft>
                        <a:tabLst>
                          <a:tab pos="2628265" algn="ctr"/>
                          <a:tab pos="5292725" algn="r"/>
                        </a:tabLst>
                      </a:pPr>
                      <a:r>
                        <a:rPr lang="zh-CN" sz="1400" kern="500" dirty="0">
                          <a:effectLst/>
                        </a:rPr>
                        <a:t>允许操作目标</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algn="ctr">
                        <a:lnSpc>
                          <a:spcPct val="150000"/>
                        </a:lnSpc>
                        <a:spcAft>
                          <a:spcPts val="0"/>
                        </a:spcAft>
                        <a:tabLst>
                          <a:tab pos="2628265" algn="ctr"/>
                          <a:tab pos="5292725" algn="r"/>
                        </a:tabLst>
                      </a:pPr>
                      <a:r>
                        <a:rPr lang="zh-CN" sz="1400" kern="500" dirty="0">
                          <a:effectLst/>
                        </a:rPr>
                        <a:t>具体权限内容</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10000"/>
                  </a:ext>
                </a:extLst>
              </a:tr>
              <a:tr h="315030">
                <a:tc rowSpan="2">
                  <a:txBody>
                    <a:bodyPr/>
                    <a:lstStyle/>
                    <a:p>
                      <a:pPr algn="ctr">
                        <a:lnSpc>
                          <a:spcPct val="150000"/>
                        </a:lnSpc>
                        <a:spcAft>
                          <a:spcPts val="0"/>
                        </a:spcAft>
                        <a:tabLst>
                          <a:tab pos="2628265" algn="ctr"/>
                          <a:tab pos="5292725" algn="r"/>
                        </a:tabLst>
                      </a:pPr>
                      <a:r>
                        <a:rPr lang="en-US" sz="1400" kern="500">
                          <a:effectLst/>
                        </a:rPr>
                        <a:t>READ</a:t>
                      </a:r>
                      <a:endParaRPr lang="zh-CN" sz="14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2400"/>
                        </a:spcAft>
                        <a:tabLst>
                          <a:tab pos="2628265" algn="ctr"/>
                          <a:tab pos="5292725" algn="r"/>
                        </a:tabLst>
                      </a:pPr>
                      <a:r>
                        <a:rPr lang="zh-CN" sz="1400" kern="500" dirty="0">
                          <a:solidFill>
                            <a:schemeClr val="tx1">
                              <a:lumMod val="75000"/>
                              <a:lumOff val="25000"/>
                            </a:schemeClr>
                          </a:solidFill>
                          <a:effectLst/>
                        </a:rPr>
                        <a:t>桶</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2400"/>
                        </a:spcAft>
                        <a:tabLst>
                          <a:tab pos="2628265" algn="ctr"/>
                          <a:tab pos="5292725" algn="r"/>
                        </a:tabLst>
                      </a:pPr>
                      <a:r>
                        <a:rPr lang="zh-CN" sz="1400" kern="500">
                          <a:solidFill>
                            <a:schemeClr val="tx1">
                              <a:lumMod val="75000"/>
                              <a:lumOff val="25000"/>
                            </a:schemeClr>
                          </a:solidFill>
                          <a:effectLst/>
                        </a:rPr>
                        <a:t>列出已有桶</a:t>
                      </a:r>
                      <a:endParaRPr lang="zh-CN" sz="14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315030">
                <a:tc vMerge="1">
                  <a:txBody>
                    <a:bodyPr/>
                    <a:lstStyle/>
                    <a:p>
                      <a:endParaRPr lang="zh-CN" altLang="en-US"/>
                    </a:p>
                  </a:txBody>
                  <a:tcPr/>
                </a:tc>
                <a:tc>
                  <a:txBody>
                    <a:bodyPr/>
                    <a:lstStyle/>
                    <a:p>
                      <a:pPr algn="ctr">
                        <a:lnSpc>
                          <a:spcPct val="150000"/>
                        </a:lnSpc>
                        <a:spcAft>
                          <a:spcPts val="2400"/>
                        </a:spcAft>
                        <a:tabLst>
                          <a:tab pos="2628265" algn="ctr"/>
                          <a:tab pos="5292725" algn="r"/>
                        </a:tabLst>
                      </a:pPr>
                      <a:r>
                        <a:rPr lang="zh-CN" sz="1400" kern="500" dirty="0">
                          <a:solidFill>
                            <a:schemeClr val="tx1">
                              <a:lumMod val="75000"/>
                              <a:lumOff val="25000"/>
                            </a:schemeClr>
                          </a:solidFill>
                          <a:effectLst/>
                        </a:rPr>
                        <a:t>对象</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2400"/>
                        </a:spcAft>
                        <a:tabLst>
                          <a:tab pos="2628265" algn="ctr"/>
                          <a:tab pos="5292725" algn="r"/>
                        </a:tabLst>
                      </a:pPr>
                      <a:r>
                        <a:rPr lang="zh-CN" sz="1400" kern="500">
                          <a:solidFill>
                            <a:schemeClr val="tx1">
                              <a:lumMod val="75000"/>
                              <a:lumOff val="25000"/>
                            </a:schemeClr>
                          </a:solidFill>
                          <a:effectLst/>
                        </a:rPr>
                        <a:t>读取数据及元数据</a:t>
                      </a:r>
                      <a:endParaRPr lang="zh-CN" sz="14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315030">
                <a:tc>
                  <a:txBody>
                    <a:bodyPr/>
                    <a:lstStyle/>
                    <a:p>
                      <a:pPr algn="ctr">
                        <a:lnSpc>
                          <a:spcPct val="150000"/>
                        </a:lnSpc>
                        <a:spcAft>
                          <a:spcPts val="0"/>
                        </a:spcAft>
                        <a:tabLst>
                          <a:tab pos="2628265" algn="ctr"/>
                          <a:tab pos="5292725" algn="r"/>
                        </a:tabLst>
                      </a:pPr>
                      <a:r>
                        <a:rPr lang="en-US" sz="1400" kern="500" dirty="0">
                          <a:effectLst/>
                        </a:rPr>
                        <a:t>WRITE</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2400"/>
                        </a:spcAft>
                        <a:tabLst>
                          <a:tab pos="2628265" algn="ctr"/>
                          <a:tab pos="5292725" algn="r"/>
                        </a:tabLst>
                      </a:pPr>
                      <a:r>
                        <a:rPr lang="zh-CN" sz="1400" kern="500" dirty="0">
                          <a:solidFill>
                            <a:schemeClr val="tx1">
                              <a:lumMod val="75000"/>
                              <a:lumOff val="25000"/>
                            </a:schemeClr>
                          </a:solidFill>
                          <a:effectLst/>
                        </a:rPr>
                        <a:t>桶</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2400"/>
                        </a:spcAft>
                        <a:tabLst>
                          <a:tab pos="2628265" algn="ctr"/>
                          <a:tab pos="5292725" algn="r"/>
                        </a:tabLst>
                      </a:pPr>
                      <a:r>
                        <a:rPr lang="zh-CN" sz="1400" kern="500" dirty="0">
                          <a:solidFill>
                            <a:schemeClr val="tx1">
                              <a:lumMod val="75000"/>
                              <a:lumOff val="25000"/>
                            </a:schemeClr>
                          </a:solidFill>
                          <a:effectLst/>
                        </a:rPr>
                        <a:t>创建、覆写、删除桶中对象</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315030">
                <a:tc rowSpan="2">
                  <a:txBody>
                    <a:bodyPr/>
                    <a:lstStyle/>
                    <a:p>
                      <a:pPr algn="ctr">
                        <a:lnSpc>
                          <a:spcPct val="150000"/>
                        </a:lnSpc>
                        <a:spcAft>
                          <a:spcPts val="0"/>
                        </a:spcAft>
                        <a:tabLst>
                          <a:tab pos="2628265" algn="ctr"/>
                          <a:tab pos="5292725" algn="r"/>
                        </a:tabLst>
                      </a:pPr>
                      <a:r>
                        <a:rPr lang="en-US" sz="1400" kern="500" dirty="0">
                          <a:effectLst/>
                        </a:rPr>
                        <a:t>READ_ACP</a:t>
                      </a:r>
                      <a:endParaRPr lang="zh-CN" sz="1400" kern="5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2400"/>
                        </a:spcAft>
                        <a:tabLst>
                          <a:tab pos="2628265" algn="ctr"/>
                          <a:tab pos="5292725" algn="r"/>
                        </a:tabLst>
                      </a:pPr>
                      <a:r>
                        <a:rPr lang="zh-CN" sz="1400" kern="500" dirty="0">
                          <a:solidFill>
                            <a:schemeClr val="tx1">
                              <a:lumMod val="75000"/>
                              <a:lumOff val="25000"/>
                            </a:schemeClr>
                          </a:solidFill>
                          <a:effectLst/>
                        </a:rPr>
                        <a:t>桶</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2400"/>
                        </a:spcAft>
                        <a:tabLst>
                          <a:tab pos="2628265" algn="ctr"/>
                          <a:tab pos="5292725" algn="r"/>
                        </a:tabLst>
                      </a:pPr>
                      <a:r>
                        <a:rPr lang="zh-CN" sz="1400" kern="500" dirty="0">
                          <a:solidFill>
                            <a:schemeClr val="tx1">
                              <a:lumMod val="75000"/>
                              <a:lumOff val="25000"/>
                            </a:schemeClr>
                          </a:solidFill>
                          <a:effectLst/>
                        </a:rPr>
                        <a:t>读取桶的</a:t>
                      </a:r>
                      <a:r>
                        <a:rPr lang="en-US" sz="1400" kern="500" dirty="0">
                          <a:solidFill>
                            <a:schemeClr val="tx1">
                              <a:lumMod val="75000"/>
                              <a:lumOff val="25000"/>
                            </a:schemeClr>
                          </a:solidFill>
                          <a:effectLst/>
                        </a:rPr>
                        <a:t>ACL</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315030">
                <a:tc vMerge="1">
                  <a:txBody>
                    <a:bodyPr/>
                    <a:lstStyle/>
                    <a:p>
                      <a:endParaRPr lang="zh-CN" altLang="en-US"/>
                    </a:p>
                  </a:txBody>
                  <a:tcPr/>
                </a:tc>
                <a:tc>
                  <a:txBody>
                    <a:bodyPr/>
                    <a:lstStyle/>
                    <a:p>
                      <a:pPr algn="ctr">
                        <a:lnSpc>
                          <a:spcPct val="150000"/>
                        </a:lnSpc>
                        <a:spcAft>
                          <a:spcPts val="2400"/>
                        </a:spcAft>
                        <a:tabLst>
                          <a:tab pos="2628265" algn="ctr"/>
                          <a:tab pos="5292725" algn="r"/>
                        </a:tabLst>
                      </a:pPr>
                      <a:r>
                        <a:rPr lang="zh-CN" sz="1400" kern="500">
                          <a:solidFill>
                            <a:schemeClr val="tx1">
                              <a:lumMod val="75000"/>
                              <a:lumOff val="25000"/>
                            </a:schemeClr>
                          </a:solidFill>
                          <a:effectLst/>
                        </a:rPr>
                        <a:t>对象</a:t>
                      </a:r>
                      <a:endParaRPr lang="zh-CN" sz="14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2400"/>
                        </a:spcAft>
                        <a:tabLst>
                          <a:tab pos="2628265" algn="ctr"/>
                          <a:tab pos="5292725" algn="r"/>
                        </a:tabLst>
                      </a:pPr>
                      <a:r>
                        <a:rPr lang="zh-CN" sz="1400" kern="500" dirty="0">
                          <a:solidFill>
                            <a:schemeClr val="tx1">
                              <a:lumMod val="75000"/>
                              <a:lumOff val="25000"/>
                            </a:schemeClr>
                          </a:solidFill>
                          <a:effectLst/>
                        </a:rPr>
                        <a:t>读取对象中的</a:t>
                      </a:r>
                      <a:r>
                        <a:rPr lang="en-US" sz="1400" kern="500" dirty="0">
                          <a:solidFill>
                            <a:schemeClr val="tx1">
                              <a:lumMod val="75000"/>
                              <a:lumOff val="25000"/>
                            </a:schemeClr>
                          </a:solidFill>
                          <a:effectLst/>
                        </a:rPr>
                        <a:t>ACL</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315030">
                <a:tc rowSpan="2">
                  <a:txBody>
                    <a:bodyPr/>
                    <a:lstStyle/>
                    <a:p>
                      <a:pPr algn="ctr">
                        <a:lnSpc>
                          <a:spcPct val="150000"/>
                        </a:lnSpc>
                        <a:spcAft>
                          <a:spcPts val="0"/>
                        </a:spcAft>
                        <a:tabLst>
                          <a:tab pos="2628265" algn="ctr"/>
                          <a:tab pos="5292725" algn="r"/>
                        </a:tabLst>
                      </a:pPr>
                      <a:r>
                        <a:rPr lang="en-US" sz="1400" kern="500">
                          <a:effectLst/>
                        </a:rPr>
                        <a:t>WRITE_ACP</a:t>
                      </a:r>
                      <a:endParaRPr lang="zh-CN" sz="14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2400"/>
                        </a:spcAft>
                        <a:tabLst>
                          <a:tab pos="2628265" algn="ctr"/>
                          <a:tab pos="5292725" algn="r"/>
                        </a:tabLst>
                      </a:pPr>
                      <a:r>
                        <a:rPr lang="zh-CN" sz="1400" kern="500">
                          <a:solidFill>
                            <a:schemeClr val="tx1">
                              <a:lumMod val="75000"/>
                              <a:lumOff val="25000"/>
                            </a:schemeClr>
                          </a:solidFill>
                          <a:effectLst/>
                        </a:rPr>
                        <a:t>桶</a:t>
                      </a:r>
                      <a:endParaRPr lang="zh-CN" sz="14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2400"/>
                        </a:spcAft>
                        <a:tabLst>
                          <a:tab pos="2628265" algn="ctr"/>
                          <a:tab pos="5292725" algn="r"/>
                        </a:tabLst>
                      </a:pPr>
                      <a:r>
                        <a:rPr lang="zh-CN" sz="1400" kern="500" dirty="0">
                          <a:solidFill>
                            <a:schemeClr val="tx1">
                              <a:lumMod val="75000"/>
                              <a:lumOff val="25000"/>
                            </a:schemeClr>
                          </a:solidFill>
                          <a:effectLst/>
                        </a:rPr>
                        <a:t>覆写桶的</a:t>
                      </a:r>
                      <a:r>
                        <a:rPr lang="en-US" sz="1400" kern="500" dirty="0">
                          <a:solidFill>
                            <a:schemeClr val="tx1">
                              <a:lumMod val="75000"/>
                              <a:lumOff val="25000"/>
                            </a:schemeClr>
                          </a:solidFill>
                          <a:effectLst/>
                        </a:rPr>
                        <a:t>ACP</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315030">
                <a:tc vMerge="1">
                  <a:txBody>
                    <a:bodyPr/>
                    <a:lstStyle/>
                    <a:p>
                      <a:endParaRPr lang="zh-CN" altLang="en-US"/>
                    </a:p>
                  </a:txBody>
                  <a:tcPr/>
                </a:tc>
                <a:tc>
                  <a:txBody>
                    <a:bodyPr/>
                    <a:lstStyle/>
                    <a:p>
                      <a:pPr algn="ctr">
                        <a:lnSpc>
                          <a:spcPct val="150000"/>
                        </a:lnSpc>
                        <a:spcAft>
                          <a:spcPts val="2400"/>
                        </a:spcAft>
                        <a:tabLst>
                          <a:tab pos="2628265" algn="ctr"/>
                          <a:tab pos="5292725" algn="r"/>
                        </a:tabLst>
                      </a:pPr>
                      <a:r>
                        <a:rPr lang="zh-CN" sz="1400" kern="500">
                          <a:solidFill>
                            <a:schemeClr val="tx1">
                              <a:lumMod val="75000"/>
                              <a:lumOff val="25000"/>
                            </a:schemeClr>
                          </a:solidFill>
                          <a:effectLst/>
                        </a:rPr>
                        <a:t>对象</a:t>
                      </a:r>
                      <a:endParaRPr lang="zh-CN" sz="14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50000"/>
                        </a:lnSpc>
                        <a:spcAft>
                          <a:spcPts val="2400"/>
                        </a:spcAft>
                        <a:tabLst>
                          <a:tab pos="2628265" algn="ctr"/>
                          <a:tab pos="5292725" algn="r"/>
                        </a:tabLst>
                      </a:pPr>
                      <a:r>
                        <a:rPr lang="zh-CN" sz="1400" kern="500" dirty="0">
                          <a:solidFill>
                            <a:schemeClr val="tx1">
                              <a:lumMod val="75000"/>
                              <a:lumOff val="25000"/>
                            </a:schemeClr>
                          </a:solidFill>
                          <a:effectLst/>
                        </a:rPr>
                        <a:t>覆写对象的</a:t>
                      </a:r>
                      <a:r>
                        <a:rPr lang="en-US" sz="1400" kern="500" dirty="0">
                          <a:solidFill>
                            <a:schemeClr val="tx1">
                              <a:lumMod val="75000"/>
                              <a:lumOff val="25000"/>
                            </a:schemeClr>
                          </a:solidFill>
                          <a:effectLst/>
                        </a:rPr>
                        <a:t>ACP</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315030">
                <a:tc rowSpan="2">
                  <a:txBody>
                    <a:bodyPr/>
                    <a:lstStyle/>
                    <a:p>
                      <a:pPr algn="ctr">
                        <a:lnSpc>
                          <a:spcPct val="150000"/>
                        </a:lnSpc>
                        <a:spcAft>
                          <a:spcPts val="0"/>
                        </a:spcAft>
                        <a:tabLst>
                          <a:tab pos="2628265" algn="ctr"/>
                          <a:tab pos="5292725" algn="r"/>
                        </a:tabLst>
                      </a:pPr>
                      <a:r>
                        <a:rPr lang="en-US" sz="1400" kern="500">
                          <a:effectLst/>
                        </a:rPr>
                        <a:t>FULL_CONTROL</a:t>
                      </a:r>
                      <a:endParaRPr lang="zh-CN" sz="1400" kern="50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2400"/>
                        </a:spcAft>
                        <a:tabLst>
                          <a:tab pos="2628265" algn="ctr"/>
                          <a:tab pos="5292725" algn="r"/>
                        </a:tabLst>
                      </a:pPr>
                      <a:r>
                        <a:rPr lang="zh-CN" sz="1400" kern="500">
                          <a:solidFill>
                            <a:schemeClr val="tx1">
                              <a:lumMod val="75000"/>
                              <a:lumOff val="25000"/>
                            </a:schemeClr>
                          </a:solidFill>
                          <a:effectLst/>
                        </a:rPr>
                        <a:t>桶</a:t>
                      </a:r>
                      <a:endParaRPr lang="zh-CN" sz="1400" kern="50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just">
                        <a:lnSpc>
                          <a:spcPct val="150000"/>
                        </a:lnSpc>
                        <a:spcAft>
                          <a:spcPts val="2400"/>
                        </a:spcAft>
                        <a:tabLst>
                          <a:tab pos="2628265" algn="ctr"/>
                          <a:tab pos="5292725" algn="r"/>
                        </a:tabLst>
                      </a:pPr>
                      <a:r>
                        <a:rPr lang="zh-CN" sz="1400" kern="500" dirty="0">
                          <a:solidFill>
                            <a:schemeClr val="tx1">
                              <a:lumMod val="75000"/>
                              <a:lumOff val="25000"/>
                            </a:schemeClr>
                          </a:solidFill>
                          <a:effectLst/>
                        </a:rPr>
                        <a:t>允许进行以上所有操作，是</a:t>
                      </a:r>
                      <a:r>
                        <a:rPr lang="en-US" sz="1400" kern="500" dirty="0">
                          <a:solidFill>
                            <a:schemeClr val="tx1">
                              <a:lumMod val="75000"/>
                              <a:lumOff val="25000"/>
                            </a:schemeClr>
                          </a:solidFill>
                          <a:effectLst/>
                        </a:rPr>
                        <a:t>S3</a:t>
                      </a:r>
                      <a:r>
                        <a:rPr lang="zh-CN" sz="1400" kern="500" dirty="0">
                          <a:solidFill>
                            <a:schemeClr val="tx1">
                              <a:lumMod val="75000"/>
                              <a:lumOff val="25000"/>
                            </a:schemeClr>
                          </a:solidFill>
                          <a:effectLst/>
                        </a:rPr>
                        <a:t>提供的最高权限</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r h="315030">
                <a:tc vMerge="1">
                  <a:txBody>
                    <a:bodyPr/>
                    <a:lstStyle/>
                    <a:p>
                      <a:endParaRPr lang="zh-CN" altLang="en-US"/>
                    </a:p>
                  </a:txBody>
                  <a:tcPr/>
                </a:tc>
                <a:tc>
                  <a:txBody>
                    <a:bodyPr/>
                    <a:lstStyle/>
                    <a:p>
                      <a:pPr algn="ctr">
                        <a:lnSpc>
                          <a:spcPct val="150000"/>
                        </a:lnSpc>
                        <a:spcAft>
                          <a:spcPts val="2400"/>
                        </a:spcAft>
                        <a:tabLst>
                          <a:tab pos="2628265" algn="ctr"/>
                          <a:tab pos="5292725" algn="r"/>
                        </a:tabLst>
                      </a:pPr>
                      <a:r>
                        <a:rPr lang="zh-CN" sz="1400" kern="500" dirty="0">
                          <a:solidFill>
                            <a:schemeClr val="tx1">
                              <a:lumMod val="75000"/>
                              <a:lumOff val="25000"/>
                            </a:schemeClr>
                          </a:solidFill>
                          <a:effectLst/>
                        </a:rPr>
                        <a:t>对象</a:t>
                      </a:r>
                      <a:endParaRPr lang="zh-CN" sz="1400" kern="5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25435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矩形 15"/>
          <p:cNvSpPr/>
          <p:nvPr/>
        </p:nvSpPr>
        <p:spPr>
          <a:xfrm>
            <a:off x="404049" y="1850202"/>
            <a:ext cx="8282104" cy="414847"/>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矩形 16"/>
          <p:cNvSpPr/>
          <p:nvPr/>
        </p:nvSpPr>
        <p:spPr>
          <a:xfrm>
            <a:off x="404049" y="3148213"/>
            <a:ext cx="8282104" cy="41484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8" name="矩形 17"/>
          <p:cNvSpPr/>
          <p:nvPr/>
        </p:nvSpPr>
        <p:spPr>
          <a:xfrm>
            <a:off x="404049" y="4467387"/>
            <a:ext cx="8282104" cy="41484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21018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S3</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的安全措施</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35285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23.3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S3</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425648" y="1868502"/>
            <a:ext cx="24913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300" normalizeH="0" baseline="0" noProof="0" dirty="0">
                <a:ln>
                  <a:noFill/>
                </a:ln>
                <a:solidFill>
                  <a:prstClr val="white"/>
                </a:solidFill>
                <a:effectLst/>
                <a:uLnTx/>
                <a:uFillTx/>
                <a:latin typeface="微软雅黑"/>
                <a:ea typeface="微软雅黑"/>
                <a:cs typeface="+mn-cs"/>
              </a:rPr>
              <a:t>所有者（</a:t>
            </a:r>
            <a:r>
              <a:rPr kumimoji="0" lang="en-US" altLang="zh-CN" sz="1800" b="1" i="0" u="none" strike="noStrike" kern="1200" cap="none" spc="300" normalizeH="0" baseline="0" noProof="0" dirty="0">
                <a:ln>
                  <a:noFill/>
                </a:ln>
                <a:solidFill>
                  <a:prstClr val="white"/>
                </a:solidFill>
                <a:effectLst/>
                <a:uLnTx/>
                <a:uFillTx/>
                <a:latin typeface="微软雅黑"/>
                <a:ea typeface="微软雅黑"/>
                <a:cs typeface="+mn-cs"/>
              </a:rPr>
              <a:t>Owner</a:t>
            </a:r>
            <a:r>
              <a:rPr kumimoji="0" lang="zh-CN" altLang="en-US" sz="1800" b="1" i="0" u="none" strike="noStrike" kern="1200" cap="none" spc="300" normalizeH="0" baseline="0" noProof="0" dirty="0">
                <a:ln>
                  <a:noFill/>
                </a:ln>
                <a:solidFill>
                  <a:prstClr val="white"/>
                </a:solidFill>
                <a:effectLst/>
                <a:uLnTx/>
                <a:uFillTx/>
                <a:latin typeface="微软雅黑"/>
                <a:ea typeface="微软雅黑"/>
                <a:cs typeface="+mn-cs"/>
              </a:rPr>
              <a:t>）</a:t>
            </a:r>
          </a:p>
        </p:txBody>
      </p:sp>
      <p:sp>
        <p:nvSpPr>
          <p:cNvPr id="9" name="矩形 8"/>
          <p:cNvSpPr/>
          <p:nvPr/>
        </p:nvSpPr>
        <p:spPr>
          <a:xfrm>
            <a:off x="425648" y="3181753"/>
            <a:ext cx="29931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300" normalizeH="0" baseline="0" noProof="0" dirty="0">
                <a:ln>
                  <a:noFill/>
                </a:ln>
                <a:solidFill>
                  <a:prstClr val="white"/>
                </a:solidFill>
                <a:effectLst/>
                <a:uLnTx/>
                <a:uFillTx/>
                <a:latin typeface="微软雅黑"/>
                <a:ea typeface="微软雅黑"/>
                <a:cs typeface="+mn-cs"/>
              </a:rPr>
              <a:t>个人授权用户（</a:t>
            </a:r>
            <a:r>
              <a:rPr kumimoji="0" lang="en-US" altLang="zh-CN" sz="1800" b="1" i="0" u="none" strike="noStrike" kern="1200" cap="none" spc="300" normalizeH="0" baseline="0" noProof="0" dirty="0">
                <a:ln>
                  <a:noFill/>
                </a:ln>
                <a:solidFill>
                  <a:prstClr val="white"/>
                </a:solidFill>
                <a:effectLst/>
                <a:uLnTx/>
                <a:uFillTx/>
                <a:latin typeface="微软雅黑"/>
                <a:ea typeface="微软雅黑"/>
                <a:cs typeface="+mn-cs"/>
              </a:rPr>
              <a:t>User</a:t>
            </a:r>
            <a:r>
              <a:rPr kumimoji="0" lang="zh-CN" altLang="en-US" sz="1800" b="1" i="0" u="none" strike="noStrike" kern="1200" cap="none" spc="300" normalizeH="0" baseline="0" noProof="0" dirty="0">
                <a:ln>
                  <a:noFill/>
                </a:ln>
                <a:solidFill>
                  <a:prstClr val="white"/>
                </a:solidFill>
                <a:effectLst/>
                <a:uLnTx/>
                <a:uFillTx/>
                <a:latin typeface="微软雅黑"/>
                <a:ea typeface="微软雅黑"/>
                <a:cs typeface="+mn-cs"/>
              </a:rPr>
              <a:t>）</a:t>
            </a:r>
          </a:p>
        </p:txBody>
      </p:sp>
      <p:sp>
        <p:nvSpPr>
          <p:cNvPr id="10" name="矩形 9"/>
          <p:cNvSpPr/>
          <p:nvPr/>
        </p:nvSpPr>
        <p:spPr>
          <a:xfrm>
            <a:off x="425648" y="4495005"/>
            <a:ext cx="299037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300" normalizeH="0" baseline="0" noProof="0" dirty="0">
                <a:ln>
                  <a:noFill/>
                </a:ln>
                <a:solidFill>
                  <a:prstClr val="white"/>
                </a:solidFill>
                <a:effectLst/>
                <a:uLnTx/>
                <a:uFillTx/>
                <a:latin typeface="微软雅黑"/>
                <a:ea typeface="微软雅黑"/>
                <a:cs typeface="+mn-cs"/>
              </a:rPr>
              <a:t>组授权用户（</a:t>
            </a:r>
            <a:r>
              <a:rPr kumimoji="0" lang="en-US" altLang="zh-CN" sz="1800" b="1" i="0" u="none" strike="noStrike" kern="1200" cap="none" spc="300" normalizeH="0" baseline="0" noProof="0" dirty="0">
                <a:ln>
                  <a:noFill/>
                </a:ln>
                <a:solidFill>
                  <a:prstClr val="white"/>
                </a:solidFill>
                <a:effectLst/>
                <a:uLnTx/>
                <a:uFillTx/>
                <a:latin typeface="微软雅黑"/>
                <a:ea typeface="微软雅黑"/>
                <a:cs typeface="+mn-cs"/>
              </a:rPr>
              <a:t>Group</a:t>
            </a:r>
            <a:r>
              <a:rPr kumimoji="0" lang="zh-CN" altLang="en-US" sz="1800" b="1" i="0" u="none" strike="noStrike" kern="1200" cap="none" spc="300" normalizeH="0" baseline="0" noProof="0" dirty="0">
                <a:ln>
                  <a:noFill/>
                </a:ln>
                <a:solidFill>
                  <a:prstClr val="white"/>
                </a:solidFill>
                <a:effectLst/>
                <a:uLnTx/>
                <a:uFillTx/>
                <a:latin typeface="微软雅黑"/>
                <a:ea typeface="微软雅黑"/>
                <a:cs typeface="+mn-cs"/>
              </a:rPr>
              <a:t>）</a:t>
            </a:r>
          </a:p>
        </p:txBody>
      </p:sp>
      <p:sp>
        <p:nvSpPr>
          <p:cNvPr id="11" name="矩形 10"/>
          <p:cNvSpPr/>
          <p:nvPr/>
        </p:nvSpPr>
        <p:spPr>
          <a:xfrm>
            <a:off x="404049" y="2301246"/>
            <a:ext cx="8282104" cy="75918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所有者是桶或对象的创建者，默认具是</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WRITE_ACP</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权限</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所有者默认就是最高权限拥有者。</a:t>
            </a:r>
          </a:p>
        </p:txBody>
      </p:sp>
      <p:sp>
        <p:nvSpPr>
          <p:cNvPr id="12" name="矩形 11"/>
          <p:cNvSpPr/>
          <p:nvPr/>
        </p:nvSpPr>
        <p:spPr>
          <a:xfrm>
            <a:off x="404049" y="3587010"/>
            <a:ext cx="8282104" cy="75918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两种授权</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方式</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一</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种是通过电子邮件地址授权的</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用户，</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另</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一种是通过用户</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ID</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进行</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授权。</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13" name="矩形 12"/>
          <p:cNvSpPr/>
          <p:nvPr/>
        </p:nvSpPr>
        <p:spPr>
          <a:xfrm>
            <a:off x="404049" y="4906184"/>
            <a:ext cx="8282104" cy="75918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一种是</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AWS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用户</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组，</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它将授权分发给所有</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AWS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账户拥有者</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另</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一种是所有用户</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组，这</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是一种有着很大潜在危险的授权</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方式。</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15" name="矩形 14"/>
          <p:cNvSpPr/>
          <p:nvPr/>
        </p:nvSpPr>
        <p:spPr>
          <a:xfrm>
            <a:off x="393789" y="1296308"/>
            <a:ext cx="369364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500" cap="none" spc="225" normalizeH="0" baseline="0" noProof="0" dirty="0">
                <a:ln>
                  <a:noFill/>
                </a:ln>
                <a:solidFill>
                  <a:prstClr val="black">
                    <a:lumMod val="75000"/>
                    <a:lumOff val="25000"/>
                  </a:prstClr>
                </a:solidFill>
                <a:effectLst/>
                <a:uLnTx/>
                <a:uFillTx/>
                <a:latin typeface="微软雅黑"/>
                <a:ea typeface="微软雅黑"/>
                <a:cs typeface="+mn-cs"/>
              </a:rPr>
              <a:t>S3</a:t>
            </a:r>
            <a:r>
              <a:rPr kumimoji="0" lang="zh-CN" altLang="en-US" sz="2000" b="1" i="0" u="none" strike="noStrike" kern="500" cap="none" spc="225" normalizeH="0" baseline="0" noProof="0" dirty="0">
                <a:ln>
                  <a:noFill/>
                </a:ln>
                <a:solidFill>
                  <a:prstClr val="black">
                    <a:lumMod val="75000"/>
                    <a:lumOff val="25000"/>
                  </a:prstClr>
                </a:solidFill>
                <a:effectLst/>
                <a:uLnTx/>
                <a:uFillTx/>
                <a:latin typeface="微软雅黑"/>
                <a:ea typeface="微软雅黑"/>
                <a:cs typeface="+mn-cs"/>
              </a:rPr>
              <a:t>中有三大类型的授权用户</a:t>
            </a:r>
          </a:p>
        </p:txBody>
      </p:sp>
    </p:spTree>
    <p:extLst>
      <p:ext uri="{BB962C8B-B14F-4D97-AF65-F5344CB8AC3E}">
        <p14:creationId xmlns:p14="http://schemas.microsoft.com/office/powerpoint/2010/main" val="381814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2951090" y="1498375"/>
            <a:ext cx="3998210"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23.1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基础存储架构</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Dynamo</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3" name="矩形 62"/>
          <p:cNvSpPr/>
          <p:nvPr/>
        </p:nvSpPr>
        <p:spPr>
          <a:xfrm>
            <a:off x="2949618" y="1981649"/>
            <a:ext cx="3012363"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23.2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弹性计算云</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EC2</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6" name="矩形 35"/>
          <p:cNvSpPr/>
          <p:nvPr/>
        </p:nvSpPr>
        <p:spPr>
          <a:xfrm>
            <a:off x="2949618" y="2447253"/>
            <a:ext cx="311014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23.3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S3</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9" name="圆角矩形 38"/>
          <p:cNvSpPr/>
          <p:nvPr/>
        </p:nvSpPr>
        <p:spPr>
          <a:xfrm>
            <a:off x="2875069" y="2902076"/>
            <a:ext cx="5693399" cy="394200"/>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0" name="矩形 39"/>
          <p:cNvSpPr/>
          <p:nvPr/>
        </p:nvSpPr>
        <p:spPr>
          <a:xfrm>
            <a:off x="2949618" y="2912857"/>
            <a:ext cx="5618850" cy="41549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100" b="0"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zh-CN" altLang="en-US" sz="2000" b="0" i="0" u="none" strike="noStrike" kern="1200" cap="none" spc="-15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圆角矩形 47"/>
          <p:cNvSpPr/>
          <p:nvPr/>
        </p:nvSpPr>
        <p:spPr>
          <a:xfrm>
            <a:off x="2875069" y="336768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9" name="矩形 48"/>
          <p:cNvSpPr/>
          <p:nvPr/>
        </p:nvSpPr>
        <p:spPr>
          <a:xfrm>
            <a:off x="2949618" y="3378460"/>
            <a:ext cx="3659976"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23.5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关系数据库服务</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RDS</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1591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55397" y="2291944"/>
            <a:ext cx="6829114" cy="11079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23.4 </a:t>
            </a:r>
            <a:r>
              <a:rPr kumimoji="0" lang="zh-CN" altLang="en-US"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非关系型数据库</a:t>
            </a:r>
            <a:r>
              <a:rPr kumimoji="0" lang="zh-CN" altLang="en-US"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服务</a:t>
            </a:r>
            <a:endPar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        </a:t>
            </a:r>
            <a:r>
              <a:rPr kumimoji="0" lang="en-US" altLang="zh-CN" sz="3300" b="1" i="0" u="none" strike="noStrike" kern="1200" cap="none" spc="225" normalizeH="0" baseline="0" noProof="0" dirty="0" err="1" smtClean="0">
                <a:ln>
                  <a:noFill/>
                </a:ln>
                <a:solidFill>
                  <a:srgbClr val="96C527"/>
                </a:solidFill>
                <a:effectLst/>
                <a:uLnTx/>
                <a:uFillTx/>
                <a:latin typeface="微软雅黑" panose="020B0503020204020204" pitchFamily="34" charset="-122"/>
                <a:ea typeface="微软雅黑" panose="020B0503020204020204" pitchFamily="34" charset="-122"/>
                <a:cs typeface="+mn-cs"/>
              </a:rPr>
              <a:t>SimpleDB</a:t>
            </a:r>
            <a:r>
              <a:rPr kumimoji="0" lang="zh-CN" altLang="en-US"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和</a:t>
            </a:r>
            <a:r>
              <a:rPr kumimoji="0" lang="en-US" altLang="zh-CN"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DynamoDB</a:t>
            </a:r>
          </a:p>
        </p:txBody>
      </p:sp>
      <p:sp>
        <p:nvSpPr>
          <p:cNvPr id="3" name="等腰三角形 2"/>
          <p:cNvSpPr/>
          <p:nvPr/>
        </p:nvSpPr>
        <p:spPr>
          <a:xfrm rot="5400000">
            <a:off x="2071193" y="3738186"/>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2329000" y="3610405"/>
            <a:ext cx="670568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white"/>
                </a:solidFill>
                <a:effectLst/>
                <a:uLnTx/>
                <a:uFillTx/>
                <a:latin typeface="微软雅黑"/>
                <a:ea typeface="微软雅黑"/>
                <a:cs typeface="+mn-cs"/>
              </a:rPr>
              <a:t>23.4.1  </a:t>
            </a:r>
            <a:r>
              <a:rPr kumimoji="0" lang="zh-CN" altLang="en-US" sz="2100" b="0" i="0" u="none" strike="noStrike" kern="500" cap="none" spc="225" normalizeH="0" baseline="0" noProof="0" dirty="0" smtClean="0">
                <a:ln>
                  <a:noFill/>
                </a:ln>
                <a:solidFill>
                  <a:prstClr val="white"/>
                </a:solidFill>
                <a:effectLst/>
                <a:uLnTx/>
                <a:uFillTx/>
                <a:latin typeface="微软雅黑"/>
                <a:ea typeface="微软雅黑"/>
                <a:cs typeface="+mn-cs"/>
              </a:rPr>
              <a:t>非关系型数据库与传统关系数据库的比较</a:t>
            </a:r>
            <a:endParaRPr kumimoji="0" lang="zh-CN" altLang="en-US" sz="2100" b="0" i="0" u="none" strike="noStrike" kern="500" cap="none" spc="225" normalizeH="0" baseline="0" noProof="0" dirty="0">
              <a:ln>
                <a:noFill/>
              </a:ln>
              <a:solidFill>
                <a:prstClr val="white"/>
              </a:solidFill>
              <a:effectLst/>
              <a:uLnTx/>
              <a:uFillTx/>
              <a:latin typeface="微软雅黑"/>
              <a:ea typeface="微软雅黑"/>
              <a:cs typeface="+mn-cs"/>
            </a:endParaRPr>
          </a:p>
        </p:txBody>
      </p:sp>
      <p:sp>
        <p:nvSpPr>
          <p:cNvPr id="7" name="矩形 6"/>
          <p:cNvSpPr/>
          <p:nvPr/>
        </p:nvSpPr>
        <p:spPr>
          <a:xfrm>
            <a:off x="2329000" y="4102072"/>
            <a:ext cx="2818400"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23.4.2  </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SimpleDB</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
        <p:nvSpPr>
          <p:cNvPr id="8" name="矩形 7"/>
          <p:cNvSpPr/>
          <p:nvPr/>
        </p:nvSpPr>
        <p:spPr>
          <a:xfrm>
            <a:off x="2329000" y="4583428"/>
            <a:ext cx="302999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23.4.3  </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DynamoDB</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
        <p:nvSpPr>
          <p:cNvPr id="9" name="矩形 8"/>
          <p:cNvSpPr/>
          <p:nvPr/>
        </p:nvSpPr>
        <p:spPr>
          <a:xfrm>
            <a:off x="2329000" y="5064784"/>
            <a:ext cx="570220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23.4.4  </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SimpleDB</a:t>
            </a:r>
            <a:r>
              <a:rPr kumimoji="0" lang="zh-CN" altLang="en-US"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和</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DynamoDB</a:t>
            </a:r>
            <a:r>
              <a:rPr kumimoji="0" lang="zh-CN" altLang="en-US"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的比较</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0760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57246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非关系型数据库与传统关系数据库的比较</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8" name="表格 17"/>
          <p:cNvGraphicFramePr>
            <a:graphicFrameLocks noGrp="1"/>
          </p:cNvGraphicFramePr>
          <p:nvPr>
            <p:extLst/>
          </p:nvPr>
        </p:nvGraphicFramePr>
        <p:xfrm>
          <a:off x="359162" y="1619250"/>
          <a:ext cx="8353446" cy="4264380"/>
        </p:xfrm>
        <a:graphic>
          <a:graphicData uri="http://schemas.openxmlformats.org/drawingml/2006/table">
            <a:tbl>
              <a:tblPr firstRow="1" firstCol="1" bandRow="1">
                <a:tableStyleId>{93296810-A885-4BE3-A3E7-6D5BEEA58F35}</a:tableStyleId>
              </a:tblPr>
              <a:tblGrid>
                <a:gridCol w="1422202">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3578444">
                  <a:extLst>
                    <a:ext uri="{9D8B030D-6E8A-4147-A177-3AD203B41FA5}">
                      <a16:colId xmlns:a16="http://schemas.microsoft.com/office/drawing/2014/main" val="20002"/>
                    </a:ext>
                  </a:extLst>
                </a:gridCol>
              </a:tblGrid>
              <a:tr h="586352">
                <a:tc>
                  <a:txBody>
                    <a:bodyPr/>
                    <a:lstStyle/>
                    <a:p>
                      <a:pPr algn="ctr">
                        <a:lnSpc>
                          <a:spcPct val="150000"/>
                        </a:lnSpc>
                      </a:pPr>
                      <a:endParaRPr lang="zh-CN" altLang="en-US" dirty="0"/>
                    </a:p>
                  </a:txBody>
                  <a:tcPr anchor="ctr">
                    <a:solidFill>
                      <a:schemeClr val="tx1">
                        <a:lumMod val="75000"/>
                        <a:lumOff val="25000"/>
                      </a:schemeClr>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t>传统的关系数据库</a:t>
                      </a:r>
                    </a:p>
                  </a:txBody>
                  <a:tcPr anchor="ctr">
                    <a:solidFill>
                      <a:schemeClr val="tx1">
                        <a:lumMod val="75000"/>
                        <a:lumOff val="25000"/>
                      </a:schemeClr>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t>非关系型数据库</a:t>
                      </a:r>
                    </a:p>
                  </a:txBody>
                  <a:tcPr anchor="ctr">
                    <a:solidFill>
                      <a:schemeClr val="tx1">
                        <a:lumMod val="75000"/>
                        <a:lumOff val="25000"/>
                      </a:schemeClr>
                    </a:solidFill>
                  </a:tcPr>
                </a:tc>
                <a:extLst>
                  <a:ext uri="{0D108BD9-81ED-4DB2-BD59-A6C34878D82A}">
                    <a16:rowId xmlns:a16="http://schemas.microsoft.com/office/drawing/2014/main" val="10000"/>
                  </a:ext>
                </a:extLst>
              </a:tr>
              <a:tr h="1066095">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t>数据模型</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solidFill>
                            <a:schemeClr val="tx1">
                              <a:lumMod val="75000"/>
                              <a:lumOff val="25000"/>
                            </a:schemeClr>
                          </a:solidFill>
                        </a:rPr>
                        <a:t>对数据有严格的约束</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dirty="0" smtClean="0">
                          <a:solidFill>
                            <a:schemeClr val="tx1">
                              <a:lumMod val="75000"/>
                              <a:lumOff val="25000"/>
                            </a:schemeClr>
                          </a:solidFill>
                        </a:rPr>
                        <a:t>key</a:t>
                      </a:r>
                      <a:r>
                        <a:rPr lang="zh-CN" altLang="en-US" dirty="0" smtClean="0">
                          <a:solidFill>
                            <a:schemeClr val="tx1">
                              <a:lumMod val="75000"/>
                              <a:lumOff val="25000"/>
                            </a:schemeClr>
                          </a:solidFill>
                        </a:rPr>
                        <a:t>和</a:t>
                      </a:r>
                      <a:r>
                        <a:rPr lang="en-US" altLang="zh-CN" dirty="0" smtClean="0">
                          <a:solidFill>
                            <a:schemeClr val="tx1">
                              <a:lumMod val="75000"/>
                              <a:lumOff val="25000"/>
                            </a:schemeClr>
                          </a:solidFill>
                        </a:rPr>
                        <a:t>value</a:t>
                      </a:r>
                      <a:r>
                        <a:rPr lang="zh-CN" altLang="en-US" dirty="0" smtClean="0">
                          <a:solidFill>
                            <a:schemeClr val="tx1">
                              <a:lumMod val="75000"/>
                              <a:lumOff val="25000"/>
                            </a:schemeClr>
                          </a:solidFill>
                        </a:rPr>
                        <a:t>可以使用任意的数据类型</a:t>
                      </a:r>
                    </a:p>
                  </a:txBody>
                  <a:tcPr anchor="ctr"/>
                </a:tc>
                <a:extLst>
                  <a:ext uri="{0D108BD9-81ED-4DB2-BD59-A6C34878D82A}">
                    <a16:rowId xmlns:a16="http://schemas.microsoft.com/office/drawing/2014/main" val="10001"/>
                  </a:ext>
                </a:extLst>
              </a:tr>
              <a:tr h="1066095">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t>数据处理</a:t>
                      </a:r>
                    </a:p>
                  </a:txBody>
                  <a:tcPr anchor="ctr"/>
                </a:tc>
                <a:tc>
                  <a:txBody>
                    <a:bodyPr/>
                    <a:lstStyle/>
                    <a:p>
                      <a:pPr algn="l">
                        <a:lnSpc>
                          <a:spcPct val="150000"/>
                        </a:lnSpc>
                      </a:pPr>
                      <a:r>
                        <a:rPr lang="zh-CN" altLang="en-US" dirty="0" smtClean="0">
                          <a:solidFill>
                            <a:schemeClr val="tx1">
                              <a:lumMod val="75000"/>
                              <a:lumOff val="25000"/>
                            </a:schemeClr>
                          </a:solidFill>
                        </a:rPr>
                        <a:t>满足</a:t>
                      </a:r>
                      <a:r>
                        <a:rPr lang="en-US" altLang="zh-CN" dirty="0" smtClean="0">
                          <a:solidFill>
                            <a:schemeClr val="tx1">
                              <a:lumMod val="75000"/>
                              <a:lumOff val="25000"/>
                            </a:schemeClr>
                          </a:solidFill>
                        </a:rPr>
                        <a:t>CAP</a:t>
                      </a:r>
                      <a:r>
                        <a:rPr lang="zh-CN" altLang="en-US" dirty="0" smtClean="0">
                          <a:solidFill>
                            <a:schemeClr val="tx1">
                              <a:lumMod val="75000"/>
                              <a:lumOff val="25000"/>
                            </a:schemeClr>
                          </a:solidFill>
                        </a:rPr>
                        <a:t>原则的</a:t>
                      </a:r>
                      <a:r>
                        <a:rPr lang="en-US" altLang="zh-CN" dirty="0" smtClean="0">
                          <a:solidFill>
                            <a:schemeClr val="tx1">
                              <a:lumMod val="75000"/>
                              <a:lumOff val="25000"/>
                            </a:schemeClr>
                          </a:solidFill>
                        </a:rPr>
                        <a:t>C</a:t>
                      </a:r>
                      <a:r>
                        <a:rPr lang="zh-CN" altLang="en-US" dirty="0" smtClean="0">
                          <a:solidFill>
                            <a:schemeClr val="tx1">
                              <a:lumMod val="75000"/>
                              <a:lumOff val="25000"/>
                            </a:schemeClr>
                          </a:solidFill>
                        </a:rPr>
                        <a:t>和</a:t>
                      </a:r>
                      <a:r>
                        <a:rPr lang="en-US" altLang="zh-CN" dirty="0" smtClean="0">
                          <a:solidFill>
                            <a:schemeClr val="tx1">
                              <a:lumMod val="75000"/>
                              <a:lumOff val="25000"/>
                            </a:schemeClr>
                          </a:solidFill>
                        </a:rPr>
                        <a:t>A</a:t>
                      </a:r>
                      <a:r>
                        <a:rPr lang="zh-CN" altLang="en-US" dirty="0" smtClean="0">
                          <a:solidFill>
                            <a:schemeClr val="tx1">
                              <a:lumMod val="75000"/>
                              <a:lumOff val="25000"/>
                            </a:schemeClr>
                          </a:solidFill>
                        </a:rPr>
                        <a:t>，在</a:t>
                      </a:r>
                      <a:r>
                        <a:rPr lang="en-US" altLang="zh-CN" dirty="0" smtClean="0">
                          <a:solidFill>
                            <a:schemeClr val="tx1">
                              <a:lumMod val="75000"/>
                              <a:lumOff val="25000"/>
                            </a:schemeClr>
                          </a:solidFill>
                        </a:rPr>
                        <a:t>P</a:t>
                      </a:r>
                      <a:r>
                        <a:rPr lang="zh-CN" altLang="en-US" dirty="0" smtClean="0">
                          <a:solidFill>
                            <a:schemeClr val="tx1">
                              <a:lumMod val="75000"/>
                              <a:lumOff val="25000"/>
                            </a:schemeClr>
                          </a:solidFill>
                        </a:rPr>
                        <a:t>方面很弱</a:t>
                      </a:r>
                      <a:endParaRPr lang="zh-CN" altLang="en-US" dirty="0">
                        <a:solidFill>
                          <a:schemeClr val="tx1">
                            <a:lumMod val="75000"/>
                            <a:lumOff val="25000"/>
                          </a:schemeClr>
                        </a:solidFill>
                      </a:endParaRPr>
                    </a:p>
                  </a:txBody>
                  <a:tcPr anchor="ctr"/>
                </a:tc>
                <a:tc>
                  <a:txBody>
                    <a:bodyPr/>
                    <a:lstStyle/>
                    <a:p>
                      <a:pPr algn="l">
                        <a:lnSpc>
                          <a:spcPct val="150000"/>
                        </a:lnSpc>
                      </a:pPr>
                      <a:r>
                        <a:rPr lang="zh-CN" altLang="en-US" dirty="0" smtClean="0">
                          <a:solidFill>
                            <a:schemeClr val="tx1">
                              <a:lumMod val="75000"/>
                              <a:lumOff val="25000"/>
                            </a:schemeClr>
                          </a:solidFill>
                        </a:rPr>
                        <a:t>满足</a:t>
                      </a:r>
                      <a:r>
                        <a:rPr lang="en-US" altLang="zh-CN" dirty="0" smtClean="0">
                          <a:solidFill>
                            <a:schemeClr val="tx1">
                              <a:lumMod val="75000"/>
                              <a:lumOff val="25000"/>
                            </a:schemeClr>
                          </a:solidFill>
                        </a:rPr>
                        <a:t>CAP</a:t>
                      </a:r>
                      <a:r>
                        <a:rPr lang="zh-CN" altLang="en-US" dirty="0" smtClean="0">
                          <a:solidFill>
                            <a:schemeClr val="tx1">
                              <a:lumMod val="75000"/>
                              <a:lumOff val="25000"/>
                            </a:schemeClr>
                          </a:solidFill>
                        </a:rPr>
                        <a:t>原则的</a:t>
                      </a:r>
                      <a:r>
                        <a:rPr lang="en-US" altLang="zh-CN" dirty="0" smtClean="0">
                          <a:solidFill>
                            <a:schemeClr val="tx1">
                              <a:lumMod val="75000"/>
                              <a:lumOff val="25000"/>
                            </a:schemeClr>
                          </a:solidFill>
                        </a:rPr>
                        <a:t>A</a:t>
                      </a:r>
                      <a:r>
                        <a:rPr lang="zh-CN" altLang="en-US" dirty="0" smtClean="0">
                          <a:solidFill>
                            <a:schemeClr val="tx1">
                              <a:lumMod val="75000"/>
                              <a:lumOff val="25000"/>
                            </a:schemeClr>
                          </a:solidFill>
                        </a:rPr>
                        <a:t>和</a:t>
                      </a:r>
                      <a:r>
                        <a:rPr lang="en-US" altLang="zh-CN" dirty="0" smtClean="0">
                          <a:solidFill>
                            <a:schemeClr val="tx1">
                              <a:lumMod val="75000"/>
                              <a:lumOff val="25000"/>
                            </a:schemeClr>
                          </a:solidFill>
                        </a:rPr>
                        <a:t>P</a:t>
                      </a:r>
                      <a:r>
                        <a:rPr lang="zh-CN" altLang="en-US" dirty="0" smtClean="0">
                          <a:solidFill>
                            <a:schemeClr val="tx1">
                              <a:lumMod val="75000"/>
                              <a:lumOff val="25000"/>
                            </a:schemeClr>
                          </a:solidFill>
                        </a:rPr>
                        <a:t>，而在</a:t>
                      </a:r>
                      <a:r>
                        <a:rPr lang="en-US" altLang="zh-CN" dirty="0" smtClean="0">
                          <a:solidFill>
                            <a:schemeClr val="tx1">
                              <a:lumMod val="75000"/>
                              <a:lumOff val="25000"/>
                            </a:schemeClr>
                          </a:solidFill>
                        </a:rPr>
                        <a:t>C</a:t>
                      </a:r>
                      <a:r>
                        <a:rPr lang="zh-CN" altLang="en-US" dirty="0" smtClean="0">
                          <a:solidFill>
                            <a:schemeClr val="tx1">
                              <a:lumMod val="75000"/>
                              <a:lumOff val="25000"/>
                            </a:schemeClr>
                          </a:solidFill>
                        </a:rPr>
                        <a:t>方面比较弱</a:t>
                      </a:r>
                      <a:endParaRPr lang="zh-CN" altLang="en-US" dirty="0">
                        <a:solidFill>
                          <a:schemeClr val="tx1">
                            <a:lumMod val="75000"/>
                            <a:lumOff val="25000"/>
                          </a:schemeClr>
                        </a:solidFill>
                      </a:endParaRPr>
                    </a:p>
                  </a:txBody>
                  <a:tcPr anchor="ctr"/>
                </a:tc>
                <a:extLst>
                  <a:ext uri="{0D108BD9-81ED-4DB2-BD59-A6C34878D82A}">
                    <a16:rowId xmlns:a16="http://schemas.microsoft.com/office/drawing/2014/main" val="10002"/>
                  </a:ext>
                </a:extLst>
              </a:tr>
              <a:tr h="1545838">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2000" dirty="0" smtClean="0"/>
                        <a:t>接口层</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solidFill>
                            <a:schemeClr val="tx1">
                              <a:lumMod val="75000"/>
                              <a:lumOff val="25000"/>
                            </a:schemeClr>
                          </a:solidFill>
                        </a:rPr>
                        <a:t>以</a:t>
                      </a:r>
                      <a:r>
                        <a:rPr lang="en-US" altLang="zh-CN" dirty="0" smtClean="0">
                          <a:solidFill>
                            <a:schemeClr val="tx1">
                              <a:lumMod val="75000"/>
                              <a:lumOff val="25000"/>
                            </a:schemeClr>
                          </a:solidFill>
                        </a:rPr>
                        <a:t>SQL</a:t>
                      </a:r>
                      <a:r>
                        <a:rPr lang="zh-CN" altLang="en-US" dirty="0" smtClean="0">
                          <a:solidFill>
                            <a:schemeClr val="tx1">
                              <a:lumMod val="75000"/>
                              <a:lumOff val="25000"/>
                            </a:schemeClr>
                          </a:solidFill>
                        </a:rPr>
                        <a:t>语言对数据进行访问的，提供了强大的查询功能，并便于在各种关系数据库间移植</a:t>
                      </a: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solidFill>
                            <a:schemeClr val="tx1">
                              <a:lumMod val="75000"/>
                              <a:lumOff val="25000"/>
                            </a:schemeClr>
                          </a:solidFill>
                        </a:rPr>
                        <a:t>通过</a:t>
                      </a:r>
                      <a:r>
                        <a:rPr lang="en-US" altLang="zh-CN" dirty="0" smtClean="0">
                          <a:solidFill>
                            <a:schemeClr val="tx1">
                              <a:lumMod val="75000"/>
                              <a:lumOff val="25000"/>
                            </a:schemeClr>
                          </a:solidFill>
                        </a:rPr>
                        <a:t>API</a:t>
                      </a:r>
                      <a:r>
                        <a:rPr lang="zh-CN" altLang="en-US" dirty="0" smtClean="0">
                          <a:solidFill>
                            <a:schemeClr val="tx1">
                              <a:lumMod val="75000"/>
                              <a:lumOff val="25000"/>
                            </a:schemeClr>
                          </a:solidFill>
                        </a:rPr>
                        <a:t>操作数据，支持简单的查询功能，且由于不同数据库之间</a:t>
                      </a:r>
                      <a:r>
                        <a:rPr lang="en-US" altLang="zh-CN" dirty="0" smtClean="0">
                          <a:solidFill>
                            <a:schemeClr val="tx1">
                              <a:lumMod val="75000"/>
                              <a:lumOff val="25000"/>
                            </a:schemeClr>
                          </a:solidFill>
                        </a:rPr>
                        <a:t>API</a:t>
                      </a:r>
                      <a:r>
                        <a:rPr lang="zh-CN" altLang="en-US" dirty="0" smtClean="0">
                          <a:solidFill>
                            <a:schemeClr val="tx1">
                              <a:lumMod val="75000"/>
                              <a:lumOff val="25000"/>
                            </a:schemeClr>
                          </a:solidFill>
                        </a:rPr>
                        <a:t>的不同而造成移植性较差</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7535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3186276" y="2090708"/>
            <a:ext cx="5381240" cy="70222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4" name="矩形 33"/>
          <p:cNvSpPr/>
          <p:nvPr/>
        </p:nvSpPr>
        <p:spPr>
          <a:xfrm>
            <a:off x="3186276" y="2938454"/>
            <a:ext cx="5381240" cy="70222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5" name="矩形 34"/>
          <p:cNvSpPr/>
          <p:nvPr/>
        </p:nvSpPr>
        <p:spPr>
          <a:xfrm>
            <a:off x="3186276" y="3961765"/>
            <a:ext cx="5381240" cy="70222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6" name="矩形 35"/>
          <p:cNvSpPr/>
          <p:nvPr/>
        </p:nvSpPr>
        <p:spPr>
          <a:xfrm>
            <a:off x="3186276" y="4809511"/>
            <a:ext cx="5381240" cy="70222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57246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非关系型数据库与传统关系数据库的比较</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361984" y="1480161"/>
            <a:ext cx="10695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dirty="0" smtClean="0">
                <a:ln>
                  <a:noFill/>
                </a:ln>
                <a:solidFill>
                  <a:prstClr val="black">
                    <a:lumMod val="75000"/>
                    <a:lumOff val="25000"/>
                  </a:prstClr>
                </a:solidFill>
                <a:effectLst/>
                <a:uLnTx/>
                <a:uFillTx/>
                <a:latin typeface="微软雅黑"/>
                <a:ea typeface="微软雅黑"/>
                <a:cs typeface="+mn-cs"/>
              </a:rPr>
              <a:t>总结：</a:t>
            </a:r>
            <a:endParaRPr kumimoji="0" lang="zh-CN" altLang="en-US"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9" name="矩形 8"/>
          <p:cNvSpPr/>
          <p:nvPr/>
        </p:nvSpPr>
        <p:spPr>
          <a:xfrm>
            <a:off x="425648" y="2090708"/>
            <a:ext cx="1586829" cy="1586829"/>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p:nvSpPr>
        <p:spPr>
          <a:xfrm>
            <a:off x="780481" y="2560956"/>
            <a:ext cx="954107"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white"/>
                </a:solidFill>
                <a:effectLst/>
                <a:uLnTx/>
                <a:uFillTx/>
                <a:latin typeface="微软雅黑"/>
                <a:ea typeface="微软雅黑"/>
                <a:cs typeface="+mn-cs"/>
              </a:rPr>
              <a:t>关系型</a:t>
            </a:r>
            <a:endParaRPr kumimoji="0" lang="en-US" altLang="zh-CN" sz="2000" b="1"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white"/>
                </a:solidFill>
                <a:effectLst/>
                <a:uLnTx/>
                <a:uFillTx/>
                <a:latin typeface="微软雅黑"/>
                <a:ea typeface="微软雅黑"/>
                <a:cs typeface="+mn-cs"/>
              </a:rPr>
              <a:t>数据库</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2" name="矩形 11"/>
          <p:cNvSpPr/>
          <p:nvPr/>
        </p:nvSpPr>
        <p:spPr>
          <a:xfrm>
            <a:off x="425648" y="3960610"/>
            <a:ext cx="1586829" cy="1586829"/>
          </a:xfrm>
          <a:prstGeom prst="rect">
            <a:avLst/>
          </a:prstGeom>
          <a:solidFill>
            <a:srgbClr val="70AD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矩形 12"/>
          <p:cNvSpPr/>
          <p:nvPr/>
        </p:nvSpPr>
        <p:spPr>
          <a:xfrm>
            <a:off x="613768" y="4498521"/>
            <a:ext cx="1210588"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white"/>
                </a:solidFill>
                <a:effectLst/>
                <a:uLnTx/>
                <a:uFillTx/>
                <a:latin typeface="微软雅黑"/>
                <a:ea typeface="微软雅黑"/>
                <a:cs typeface="+mn-cs"/>
              </a:rPr>
              <a:t>非关系型</a:t>
            </a:r>
            <a:endParaRPr kumimoji="0" lang="en-US" altLang="zh-CN" sz="2000" b="1" i="0" u="none" strike="noStrike" kern="1200" cap="none" spc="0" normalizeH="0" baseline="0" noProof="0" dirty="0" smtClean="0">
              <a:ln>
                <a:noFill/>
              </a:ln>
              <a:solidFill>
                <a:prstClr val="white"/>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white"/>
                </a:solidFill>
                <a:effectLst/>
                <a:uLnTx/>
                <a:uFillTx/>
                <a:latin typeface="微软雅黑"/>
                <a:ea typeface="微软雅黑"/>
                <a:cs typeface="+mn-cs"/>
              </a:rPr>
              <a:t>数据库</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5" name="矩形 14"/>
          <p:cNvSpPr/>
          <p:nvPr/>
        </p:nvSpPr>
        <p:spPr>
          <a:xfrm>
            <a:off x="2152849" y="2090708"/>
            <a:ext cx="857051" cy="702227"/>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矩形 15"/>
          <p:cNvSpPr/>
          <p:nvPr/>
        </p:nvSpPr>
        <p:spPr>
          <a:xfrm>
            <a:off x="2262784" y="2260972"/>
            <a:ext cx="356104" cy="4053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优点</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矩形 17"/>
          <p:cNvSpPr/>
          <p:nvPr/>
        </p:nvSpPr>
        <p:spPr>
          <a:xfrm>
            <a:off x="2152849" y="2975310"/>
            <a:ext cx="857051" cy="702227"/>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9" name="矩形 18"/>
          <p:cNvSpPr/>
          <p:nvPr/>
        </p:nvSpPr>
        <p:spPr>
          <a:xfrm>
            <a:off x="2262784" y="3145574"/>
            <a:ext cx="356104" cy="4053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缺点</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矩形 20"/>
          <p:cNvSpPr/>
          <p:nvPr/>
        </p:nvSpPr>
        <p:spPr>
          <a:xfrm>
            <a:off x="2152849" y="3960610"/>
            <a:ext cx="857051" cy="702227"/>
          </a:xfrm>
          <a:prstGeom prst="rect">
            <a:avLst/>
          </a:prstGeom>
          <a:solidFill>
            <a:srgbClr val="70AD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矩形 21"/>
          <p:cNvSpPr/>
          <p:nvPr/>
        </p:nvSpPr>
        <p:spPr>
          <a:xfrm>
            <a:off x="2262784" y="4130874"/>
            <a:ext cx="356104" cy="4053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优点</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4" name="矩形 23"/>
          <p:cNvSpPr/>
          <p:nvPr/>
        </p:nvSpPr>
        <p:spPr>
          <a:xfrm>
            <a:off x="2152849" y="4845212"/>
            <a:ext cx="857051" cy="702227"/>
          </a:xfrm>
          <a:prstGeom prst="rect">
            <a:avLst/>
          </a:prstGeom>
          <a:solidFill>
            <a:srgbClr val="70AD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矩形 24"/>
          <p:cNvSpPr/>
          <p:nvPr/>
        </p:nvSpPr>
        <p:spPr>
          <a:xfrm>
            <a:off x="2262784" y="5015476"/>
            <a:ext cx="356104" cy="4053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缺点</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6" name="矩形 25"/>
          <p:cNvSpPr/>
          <p:nvPr/>
        </p:nvSpPr>
        <p:spPr>
          <a:xfrm>
            <a:off x="3266371" y="2250638"/>
            <a:ext cx="48958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具有高一致性，在</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ACID</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方面很</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强，移植</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性很高</a:t>
            </a:r>
          </a:p>
        </p:txBody>
      </p:sp>
      <p:sp>
        <p:nvSpPr>
          <p:cNvPr id="27" name="矩形 26"/>
          <p:cNvSpPr/>
          <p:nvPr/>
        </p:nvSpPr>
        <p:spPr>
          <a:xfrm>
            <a:off x="3266371" y="3124723"/>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可扩展性方面能力较弱</a:t>
            </a:r>
          </a:p>
        </p:txBody>
      </p:sp>
      <p:sp>
        <p:nvSpPr>
          <p:cNvPr id="28" name="矩形 27"/>
          <p:cNvSpPr/>
          <p:nvPr/>
        </p:nvSpPr>
        <p:spPr>
          <a:xfrm>
            <a:off x="3266371" y="4148895"/>
            <a:ext cx="50321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具有很高的可</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扩展性，</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具有很好的并发处理能力</a:t>
            </a:r>
          </a:p>
        </p:txBody>
      </p:sp>
      <p:sp>
        <p:nvSpPr>
          <p:cNvPr id="29" name="矩形 28"/>
          <p:cNvSpPr/>
          <p:nvPr/>
        </p:nvSpPr>
        <p:spPr>
          <a:xfrm>
            <a:off x="3266371" y="4821686"/>
            <a:ext cx="50321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缺乏数据一致性</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保证，</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处理事务性问题能力较弱</a:t>
            </a:r>
          </a:p>
        </p:txBody>
      </p:sp>
      <p:sp>
        <p:nvSpPr>
          <p:cNvPr id="30" name="矩形 29"/>
          <p:cNvSpPr/>
          <p:nvPr/>
        </p:nvSpPr>
        <p:spPr>
          <a:xfrm>
            <a:off x="3266371" y="5139637"/>
            <a:ext cx="34163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难以处理跨表、跨服务器的查询</a:t>
            </a:r>
          </a:p>
        </p:txBody>
      </p:sp>
    </p:spTree>
    <p:extLst>
      <p:ext uri="{BB962C8B-B14F-4D97-AF65-F5344CB8AC3E}">
        <p14:creationId xmlns:p14="http://schemas.microsoft.com/office/powerpoint/2010/main" val="166642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55397" y="2291944"/>
            <a:ext cx="6518131" cy="11079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23.4 </a:t>
            </a:r>
            <a:r>
              <a:rPr kumimoji="0" lang="zh-CN" altLang="en-US"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非关系型数据库</a:t>
            </a:r>
            <a:r>
              <a:rPr kumimoji="0" lang="zh-CN" altLang="en-US"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服务</a:t>
            </a:r>
            <a:endPar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      SimpleDB</a:t>
            </a:r>
            <a:r>
              <a:rPr kumimoji="0" lang="zh-CN" altLang="en-US"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和</a:t>
            </a:r>
            <a:r>
              <a:rPr kumimoji="0" lang="en-US" altLang="zh-CN"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DynamoDB</a:t>
            </a:r>
          </a:p>
        </p:txBody>
      </p:sp>
      <p:sp>
        <p:nvSpPr>
          <p:cNvPr id="3" name="等腰三角形 2"/>
          <p:cNvSpPr/>
          <p:nvPr/>
        </p:nvSpPr>
        <p:spPr>
          <a:xfrm rot="5400000">
            <a:off x="2071193" y="4229853"/>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2329000" y="3610405"/>
            <a:ext cx="670568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23.4.1  </a:t>
            </a:r>
            <a:r>
              <a:rPr kumimoji="0" lang="zh-CN" altLang="en-US"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非关系型数据库与传统关系数据库的比较</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
        <p:nvSpPr>
          <p:cNvPr id="7" name="矩形 6"/>
          <p:cNvSpPr/>
          <p:nvPr/>
        </p:nvSpPr>
        <p:spPr>
          <a:xfrm>
            <a:off x="2329000" y="4102072"/>
            <a:ext cx="2818400"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white"/>
                </a:solidFill>
                <a:effectLst/>
                <a:uLnTx/>
                <a:uFillTx/>
                <a:latin typeface="微软雅黑"/>
                <a:ea typeface="微软雅黑"/>
                <a:cs typeface="+mn-cs"/>
              </a:rPr>
              <a:t>23.4.2  </a:t>
            </a:r>
            <a:r>
              <a:rPr kumimoji="0" lang="en-US" altLang="zh-CN" sz="2100" b="0" i="0" u="none" strike="noStrike" kern="500" cap="none" spc="225" normalizeH="0" baseline="0" noProof="0" dirty="0" err="1" smtClean="0">
                <a:ln>
                  <a:noFill/>
                </a:ln>
                <a:solidFill>
                  <a:prstClr val="white"/>
                </a:solidFill>
                <a:effectLst/>
                <a:uLnTx/>
                <a:uFillTx/>
                <a:latin typeface="微软雅黑"/>
                <a:ea typeface="微软雅黑"/>
                <a:cs typeface="+mn-cs"/>
              </a:rPr>
              <a:t>SimpleDB</a:t>
            </a:r>
            <a:endParaRPr kumimoji="0" lang="zh-CN" altLang="en-US" sz="2100" b="0" i="0" u="none" strike="noStrike" kern="500" cap="none" spc="225" normalizeH="0" baseline="0" noProof="0" dirty="0">
              <a:ln>
                <a:noFill/>
              </a:ln>
              <a:solidFill>
                <a:prstClr val="white"/>
              </a:solidFill>
              <a:effectLst/>
              <a:uLnTx/>
              <a:uFillTx/>
              <a:latin typeface="微软雅黑"/>
              <a:ea typeface="微软雅黑"/>
              <a:cs typeface="+mn-cs"/>
            </a:endParaRPr>
          </a:p>
        </p:txBody>
      </p:sp>
      <p:sp>
        <p:nvSpPr>
          <p:cNvPr id="8" name="矩形 7"/>
          <p:cNvSpPr/>
          <p:nvPr/>
        </p:nvSpPr>
        <p:spPr>
          <a:xfrm>
            <a:off x="2329000" y="4583428"/>
            <a:ext cx="302999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23.4.3  </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DynamoDB</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
        <p:nvSpPr>
          <p:cNvPr id="9" name="矩形 8"/>
          <p:cNvSpPr/>
          <p:nvPr/>
        </p:nvSpPr>
        <p:spPr>
          <a:xfrm>
            <a:off x="2329000" y="5064784"/>
            <a:ext cx="570220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23.4.4  </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SimpleDB</a:t>
            </a:r>
            <a:r>
              <a:rPr kumimoji="0" lang="zh-CN" altLang="en-US"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和</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DynamoDB</a:t>
            </a:r>
            <a:r>
              <a:rPr kumimoji="0" lang="zh-CN" altLang="en-US"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的比较</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01017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a:t>
            </a:fld>
            <a:endParaRPr lang="zh-CN" altLang="en-US" dirty="0"/>
          </a:p>
        </p:txBody>
      </p:sp>
      <p:sp>
        <p:nvSpPr>
          <p:cNvPr id="3" name="文本框 2"/>
          <p:cNvSpPr txBox="1"/>
          <p:nvPr/>
        </p:nvSpPr>
        <p:spPr>
          <a:xfrm>
            <a:off x="404049" y="808059"/>
            <a:ext cx="5795176" cy="461665"/>
          </a:xfrm>
          <a:prstGeom prst="rect">
            <a:avLst/>
          </a:prstGeom>
          <a:noFill/>
        </p:spPr>
        <p:txBody>
          <a:bodyPr wrap="none" rtlCol="0">
            <a:spAutoFit/>
          </a:bodyPr>
          <a:lstStyle/>
          <a:p>
            <a:r>
              <a:rPr lang="en-US" altLang="zh-CN" sz="2400" b="1" dirty="0" smtClean="0">
                <a:solidFill>
                  <a:schemeClr val="accent6"/>
                </a:solidFill>
              </a:rPr>
              <a:t>Dynamo</a:t>
            </a:r>
            <a:r>
              <a:rPr lang="zh-CN" altLang="en-US" sz="2400" b="1" dirty="0" smtClean="0">
                <a:solidFill>
                  <a:schemeClr val="accent6"/>
                </a:solidFill>
              </a:rPr>
              <a:t>需要解决的</a:t>
            </a:r>
            <a:r>
              <a:rPr lang="zh-CN" altLang="en-US" sz="2400" b="1" dirty="0">
                <a:solidFill>
                  <a:schemeClr val="accent6"/>
                </a:solidFill>
              </a:rPr>
              <a:t>主要问题</a:t>
            </a:r>
            <a:r>
              <a:rPr lang="zh-CN" altLang="en-US" sz="2400" b="1" dirty="0" smtClean="0">
                <a:solidFill>
                  <a:schemeClr val="accent6"/>
                </a:solidFill>
              </a:rPr>
              <a:t>及解决</a:t>
            </a:r>
            <a:r>
              <a:rPr lang="zh-CN" altLang="en-US" sz="2400" b="1" dirty="0">
                <a:solidFill>
                  <a:schemeClr val="accent6"/>
                </a:solidFill>
              </a:rPr>
              <a:t>方案</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61984" y="1397677"/>
            <a:ext cx="8502616" cy="923330"/>
          </a:xfrm>
          <a:prstGeom prst="rect">
            <a:avLst/>
          </a:prstGeom>
        </p:spPr>
        <p:txBody>
          <a:bodyPr wrap="square">
            <a:spAutoFit/>
          </a:bodyPr>
          <a:lstStyle/>
          <a:p>
            <a:pPr>
              <a:lnSpc>
                <a:spcPct val="150000"/>
              </a:lnSpc>
            </a:pPr>
            <a:r>
              <a:rPr lang="en-US" altLang="zh-CN" dirty="0" smtClean="0">
                <a:solidFill>
                  <a:schemeClr val="tx1">
                    <a:lumMod val="75000"/>
                    <a:lumOff val="25000"/>
                  </a:schemeClr>
                </a:solidFill>
              </a:rPr>
              <a:t>Dynamo</a:t>
            </a:r>
            <a:r>
              <a:rPr lang="zh-CN" altLang="en-US" dirty="0" smtClean="0">
                <a:solidFill>
                  <a:schemeClr val="tx1">
                    <a:lumMod val="75000"/>
                    <a:lumOff val="25000"/>
                  </a:schemeClr>
                </a:solidFill>
              </a:rPr>
              <a:t>在设计时被定位为一个基于分布式存储架构的，高可靠、高可用且具有良好容错性的系统。下图列举了</a:t>
            </a:r>
            <a:r>
              <a:rPr lang="en-US" altLang="zh-CN" dirty="0" smtClean="0">
                <a:solidFill>
                  <a:schemeClr val="tx1">
                    <a:lumMod val="75000"/>
                    <a:lumOff val="25000"/>
                  </a:schemeClr>
                </a:solidFill>
              </a:rPr>
              <a:t>Dynamo</a:t>
            </a:r>
            <a:r>
              <a:rPr lang="zh-CN" altLang="en-US" dirty="0" smtClean="0">
                <a:solidFill>
                  <a:schemeClr val="tx1">
                    <a:lumMod val="75000"/>
                    <a:lumOff val="25000"/>
                  </a:schemeClr>
                </a:solidFill>
              </a:rPr>
              <a:t>设计时面临的主要问题及所采取的解决方案。</a:t>
            </a:r>
            <a:endParaRPr lang="zh-CN" altLang="en-US" dirty="0">
              <a:solidFill>
                <a:schemeClr val="tx1">
                  <a:lumMod val="75000"/>
                  <a:lumOff val="25000"/>
                </a:schemeClr>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3732993509"/>
              </p:ext>
            </p:extLst>
          </p:nvPr>
        </p:nvGraphicFramePr>
        <p:xfrm>
          <a:off x="425648" y="2374387"/>
          <a:ext cx="8317758" cy="3477103"/>
        </p:xfrm>
        <a:graphic>
          <a:graphicData uri="http://schemas.openxmlformats.org/drawingml/2006/table">
            <a:tbl>
              <a:tblPr firstRow="1" firstCol="1" bandRow="1">
                <a:tableStyleId>{93296810-A885-4BE3-A3E7-6D5BEEA58F35}</a:tableStyleId>
              </a:tblPr>
              <a:tblGrid>
                <a:gridCol w="3127119">
                  <a:extLst>
                    <a:ext uri="{9D8B030D-6E8A-4147-A177-3AD203B41FA5}">
                      <a16:colId xmlns:a16="http://schemas.microsoft.com/office/drawing/2014/main" val="20000"/>
                    </a:ext>
                  </a:extLst>
                </a:gridCol>
                <a:gridCol w="5190639">
                  <a:extLst>
                    <a:ext uri="{9D8B030D-6E8A-4147-A177-3AD203B41FA5}">
                      <a16:colId xmlns:a16="http://schemas.microsoft.com/office/drawing/2014/main" val="20001"/>
                    </a:ext>
                  </a:extLst>
                </a:gridCol>
              </a:tblGrid>
              <a:tr h="496729">
                <a:tc>
                  <a:txBody>
                    <a:bodyPr/>
                    <a:lstStyle/>
                    <a:p>
                      <a:pPr algn="ctr">
                        <a:lnSpc>
                          <a:spcPct val="150000"/>
                        </a:lnSpc>
                        <a:spcAft>
                          <a:spcPts val="100"/>
                        </a:spcAft>
                        <a:tabLst>
                          <a:tab pos="2628265" algn="ctr"/>
                          <a:tab pos="5292725" algn="r"/>
                        </a:tabLst>
                      </a:pPr>
                      <a:r>
                        <a:rPr lang="zh-CN" sz="1800" kern="100" dirty="0" smtClean="0">
                          <a:effectLst/>
                        </a:rPr>
                        <a:t>问</a:t>
                      </a:r>
                      <a:r>
                        <a:rPr lang="en-US" sz="1800" kern="100" dirty="0" smtClean="0">
                          <a:effectLst/>
                        </a:rPr>
                        <a:t>    </a:t>
                      </a:r>
                      <a:r>
                        <a:rPr lang="zh-CN" sz="1800" kern="100" dirty="0" smtClean="0">
                          <a:effectLst/>
                        </a:rPr>
                        <a:t>题</a:t>
                      </a:r>
                      <a:endParaRPr lang="zh-CN" sz="18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95000"/>
                        <a:lumOff val="5000"/>
                      </a:schemeClr>
                    </a:solidFill>
                  </a:tcPr>
                </a:tc>
                <a:tc>
                  <a:txBody>
                    <a:bodyPr/>
                    <a:lstStyle/>
                    <a:p>
                      <a:pPr algn="ctr">
                        <a:lnSpc>
                          <a:spcPct val="150000"/>
                        </a:lnSpc>
                        <a:spcAft>
                          <a:spcPts val="100"/>
                        </a:spcAft>
                        <a:tabLst>
                          <a:tab pos="2628265" algn="ctr"/>
                          <a:tab pos="5292725" algn="r"/>
                        </a:tabLst>
                      </a:pPr>
                      <a:r>
                        <a:rPr lang="zh-CN" sz="1800" kern="100" dirty="0">
                          <a:effectLst/>
                        </a:rPr>
                        <a:t>采取的相关技术</a:t>
                      </a:r>
                      <a:endParaRPr lang="zh-CN" sz="18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496729">
                <a:tc>
                  <a:txBody>
                    <a:bodyPr/>
                    <a:lstStyle/>
                    <a:p>
                      <a:pPr indent="374015" algn="ctr">
                        <a:lnSpc>
                          <a:spcPct val="150000"/>
                        </a:lnSpc>
                        <a:spcAft>
                          <a:spcPts val="100"/>
                        </a:spcAft>
                        <a:tabLst>
                          <a:tab pos="2628265" algn="ctr"/>
                          <a:tab pos="5292725" algn="r"/>
                        </a:tabLst>
                      </a:pPr>
                      <a:r>
                        <a:rPr lang="zh-CN" sz="1800" kern="100" dirty="0" smtClean="0">
                          <a:effectLst/>
                        </a:rPr>
                        <a:t>数据均衡分布</a:t>
                      </a:r>
                      <a:endParaRPr lang="zh-CN" sz="18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118110" algn="ctr">
                        <a:lnSpc>
                          <a:spcPct val="150000"/>
                        </a:lnSpc>
                        <a:spcAft>
                          <a:spcPts val="100"/>
                        </a:spcAft>
                        <a:tabLst>
                          <a:tab pos="2628265" algn="ctr"/>
                          <a:tab pos="5292725" algn="r"/>
                        </a:tabLst>
                      </a:pPr>
                      <a:r>
                        <a:rPr lang="zh-CN" sz="1800" kern="100" dirty="0">
                          <a:solidFill>
                            <a:schemeClr val="tx1">
                              <a:lumMod val="75000"/>
                              <a:lumOff val="25000"/>
                            </a:schemeClr>
                          </a:solidFill>
                          <a:effectLst/>
                        </a:rPr>
                        <a:t>改进的一致性哈希算法</a:t>
                      </a:r>
                      <a:endParaRPr lang="zh-CN" sz="18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496729">
                <a:tc>
                  <a:txBody>
                    <a:bodyPr/>
                    <a:lstStyle/>
                    <a:p>
                      <a:pPr indent="374015" algn="ctr">
                        <a:lnSpc>
                          <a:spcPct val="150000"/>
                        </a:lnSpc>
                        <a:spcAft>
                          <a:spcPts val="100"/>
                        </a:spcAft>
                        <a:tabLst>
                          <a:tab pos="2628265" algn="ctr"/>
                          <a:tab pos="5292725" algn="r"/>
                        </a:tabLst>
                      </a:pPr>
                      <a:r>
                        <a:rPr lang="zh-CN" sz="1800" kern="100" dirty="0" smtClean="0">
                          <a:effectLst/>
                        </a:rPr>
                        <a:t>数据备份</a:t>
                      </a:r>
                      <a:endParaRPr lang="zh-CN" sz="18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118110" algn="ctr">
                        <a:lnSpc>
                          <a:spcPct val="150000"/>
                        </a:lnSpc>
                        <a:spcAft>
                          <a:spcPts val="100"/>
                        </a:spcAft>
                        <a:tabLst>
                          <a:tab pos="2628265" algn="ctr"/>
                          <a:tab pos="5292725" algn="r"/>
                        </a:tabLst>
                      </a:pPr>
                      <a:r>
                        <a:rPr lang="zh-CN" sz="1800" kern="100" dirty="0">
                          <a:solidFill>
                            <a:schemeClr val="tx1">
                              <a:lumMod val="75000"/>
                              <a:lumOff val="25000"/>
                            </a:schemeClr>
                          </a:solidFill>
                          <a:effectLst/>
                        </a:rPr>
                        <a:t>参数可调的弱</a:t>
                      </a:r>
                      <a:r>
                        <a:rPr lang="en-US" sz="1800" kern="100" dirty="0">
                          <a:solidFill>
                            <a:schemeClr val="tx1">
                              <a:lumMod val="75000"/>
                              <a:lumOff val="25000"/>
                            </a:schemeClr>
                          </a:solidFill>
                          <a:effectLst/>
                        </a:rPr>
                        <a:t>quorum</a:t>
                      </a:r>
                      <a:r>
                        <a:rPr lang="zh-CN" sz="1800" kern="100" dirty="0">
                          <a:solidFill>
                            <a:schemeClr val="tx1">
                              <a:lumMod val="75000"/>
                              <a:lumOff val="25000"/>
                            </a:schemeClr>
                          </a:solidFill>
                          <a:effectLst/>
                        </a:rPr>
                        <a:t>机制</a:t>
                      </a:r>
                      <a:endParaRPr lang="zh-CN" sz="18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496729">
                <a:tc>
                  <a:txBody>
                    <a:bodyPr/>
                    <a:lstStyle/>
                    <a:p>
                      <a:pPr indent="374015" algn="ctr">
                        <a:lnSpc>
                          <a:spcPct val="150000"/>
                        </a:lnSpc>
                        <a:spcAft>
                          <a:spcPts val="100"/>
                        </a:spcAft>
                        <a:tabLst>
                          <a:tab pos="2628265" algn="ctr"/>
                          <a:tab pos="5292725" algn="r"/>
                        </a:tabLst>
                      </a:pPr>
                      <a:r>
                        <a:rPr lang="zh-CN" sz="1800" kern="100" smtClean="0">
                          <a:effectLst/>
                        </a:rPr>
                        <a:t>数据冲突处理</a:t>
                      </a:r>
                      <a:endParaRPr lang="zh-CN" sz="18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118110" algn="ctr">
                        <a:lnSpc>
                          <a:spcPct val="150000"/>
                        </a:lnSpc>
                        <a:spcAft>
                          <a:spcPts val="100"/>
                        </a:spcAft>
                        <a:tabLst>
                          <a:tab pos="2628265" algn="ctr"/>
                          <a:tab pos="5292725" algn="r"/>
                        </a:tabLst>
                      </a:pPr>
                      <a:r>
                        <a:rPr lang="zh-CN" sz="1800" kern="100" dirty="0">
                          <a:solidFill>
                            <a:schemeClr val="tx1">
                              <a:lumMod val="75000"/>
                              <a:lumOff val="25000"/>
                            </a:schemeClr>
                          </a:solidFill>
                          <a:effectLst/>
                        </a:rPr>
                        <a:t>向量时钟（</a:t>
                      </a:r>
                      <a:r>
                        <a:rPr lang="en-US" sz="1800" kern="100" dirty="0">
                          <a:solidFill>
                            <a:schemeClr val="tx1">
                              <a:lumMod val="75000"/>
                              <a:lumOff val="25000"/>
                            </a:schemeClr>
                          </a:solidFill>
                          <a:effectLst/>
                        </a:rPr>
                        <a:t>Vector Clock</a:t>
                      </a:r>
                      <a:r>
                        <a:rPr lang="zh-CN" sz="1800" kern="100" dirty="0">
                          <a:solidFill>
                            <a:schemeClr val="tx1">
                              <a:lumMod val="75000"/>
                              <a:lumOff val="25000"/>
                            </a:schemeClr>
                          </a:solidFill>
                          <a:effectLst/>
                        </a:rPr>
                        <a:t>）</a:t>
                      </a:r>
                      <a:endParaRPr lang="zh-CN" sz="18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496729">
                <a:tc>
                  <a:txBody>
                    <a:bodyPr/>
                    <a:lstStyle/>
                    <a:p>
                      <a:pPr indent="374015" algn="ctr">
                        <a:lnSpc>
                          <a:spcPct val="150000"/>
                        </a:lnSpc>
                        <a:spcAft>
                          <a:spcPts val="100"/>
                        </a:spcAft>
                        <a:tabLst>
                          <a:tab pos="2628265" algn="ctr"/>
                          <a:tab pos="5292725" algn="r"/>
                        </a:tabLst>
                      </a:pPr>
                      <a:r>
                        <a:rPr lang="zh-CN" sz="1800" kern="100" smtClean="0">
                          <a:effectLst/>
                        </a:rPr>
                        <a:t>成员资格及错误检测</a:t>
                      </a:r>
                      <a:endParaRPr lang="zh-CN" sz="18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118110" algn="ctr">
                        <a:lnSpc>
                          <a:spcPct val="150000"/>
                        </a:lnSpc>
                        <a:spcAft>
                          <a:spcPts val="100"/>
                        </a:spcAft>
                        <a:tabLst>
                          <a:tab pos="2628265" algn="ctr"/>
                          <a:tab pos="5292725" algn="r"/>
                        </a:tabLst>
                      </a:pPr>
                      <a:r>
                        <a:rPr lang="zh-CN" sz="1800" kern="100" dirty="0">
                          <a:solidFill>
                            <a:schemeClr val="tx1">
                              <a:lumMod val="75000"/>
                              <a:lumOff val="25000"/>
                            </a:schemeClr>
                          </a:solidFill>
                          <a:effectLst/>
                        </a:rPr>
                        <a:t>基于</a:t>
                      </a:r>
                      <a:r>
                        <a:rPr lang="en-US" sz="1800" kern="100" dirty="0">
                          <a:solidFill>
                            <a:schemeClr val="tx1">
                              <a:lumMod val="75000"/>
                              <a:lumOff val="25000"/>
                            </a:schemeClr>
                          </a:solidFill>
                          <a:effectLst/>
                        </a:rPr>
                        <a:t>Gossip</a:t>
                      </a:r>
                      <a:r>
                        <a:rPr lang="zh-CN" sz="1800" kern="100" dirty="0">
                          <a:solidFill>
                            <a:schemeClr val="tx1">
                              <a:lumMod val="75000"/>
                              <a:lumOff val="25000"/>
                            </a:schemeClr>
                          </a:solidFill>
                          <a:effectLst/>
                        </a:rPr>
                        <a:t>协议的成员资格和错误检测</a:t>
                      </a:r>
                      <a:endParaRPr lang="zh-CN" sz="18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496729">
                <a:tc>
                  <a:txBody>
                    <a:bodyPr/>
                    <a:lstStyle/>
                    <a:p>
                      <a:pPr indent="374015" algn="ctr">
                        <a:lnSpc>
                          <a:spcPct val="150000"/>
                        </a:lnSpc>
                        <a:spcAft>
                          <a:spcPts val="100"/>
                        </a:spcAft>
                        <a:tabLst>
                          <a:tab pos="2628265" algn="ctr"/>
                          <a:tab pos="5292725" algn="r"/>
                        </a:tabLst>
                      </a:pPr>
                      <a:r>
                        <a:rPr lang="zh-CN" sz="1800" kern="100" smtClean="0">
                          <a:effectLst/>
                        </a:rPr>
                        <a:t>临时故障处理</a:t>
                      </a:r>
                      <a:endParaRPr lang="zh-CN" sz="18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118110" algn="ctr">
                        <a:lnSpc>
                          <a:spcPct val="150000"/>
                        </a:lnSpc>
                        <a:spcAft>
                          <a:spcPts val="100"/>
                        </a:spcAft>
                        <a:tabLst>
                          <a:tab pos="2628265" algn="ctr"/>
                          <a:tab pos="5292725" algn="r"/>
                        </a:tabLst>
                      </a:pPr>
                      <a:r>
                        <a:rPr lang="en-US" sz="1800" kern="100" dirty="0">
                          <a:solidFill>
                            <a:schemeClr val="tx1">
                              <a:lumMod val="75000"/>
                              <a:lumOff val="25000"/>
                            </a:schemeClr>
                          </a:solidFill>
                          <a:effectLst/>
                        </a:rPr>
                        <a:t>Hinted handoff</a:t>
                      </a:r>
                      <a:r>
                        <a:rPr lang="zh-CN" sz="1800" kern="100" dirty="0">
                          <a:solidFill>
                            <a:schemeClr val="tx1">
                              <a:lumMod val="75000"/>
                              <a:lumOff val="25000"/>
                            </a:schemeClr>
                          </a:solidFill>
                          <a:effectLst/>
                        </a:rPr>
                        <a:t>（数据回传机制），</a:t>
                      </a:r>
                      <a:endParaRPr lang="zh-CN" sz="18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496729">
                <a:tc>
                  <a:txBody>
                    <a:bodyPr/>
                    <a:lstStyle/>
                    <a:p>
                      <a:pPr indent="374015" algn="ctr">
                        <a:lnSpc>
                          <a:spcPct val="150000"/>
                        </a:lnSpc>
                        <a:spcAft>
                          <a:spcPts val="100"/>
                        </a:spcAft>
                        <a:tabLst>
                          <a:tab pos="2628265" algn="ctr"/>
                          <a:tab pos="5292725" algn="r"/>
                        </a:tabLst>
                      </a:pPr>
                      <a:r>
                        <a:rPr lang="zh-CN" sz="1800" kern="100" smtClean="0">
                          <a:effectLst/>
                        </a:rPr>
                        <a:t>永久故障处理</a:t>
                      </a:r>
                      <a:endParaRPr lang="zh-CN" sz="1800" kern="1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chemeClr val="tx1">
                        <a:lumMod val="75000"/>
                        <a:lumOff val="25000"/>
                      </a:schemeClr>
                    </a:solidFill>
                  </a:tcPr>
                </a:tc>
                <a:tc>
                  <a:txBody>
                    <a:bodyPr/>
                    <a:lstStyle/>
                    <a:p>
                      <a:pPr indent="118110" algn="ctr">
                        <a:lnSpc>
                          <a:spcPct val="150000"/>
                        </a:lnSpc>
                        <a:spcAft>
                          <a:spcPts val="100"/>
                        </a:spcAft>
                        <a:tabLst>
                          <a:tab pos="2628265" algn="ctr"/>
                          <a:tab pos="5292725" algn="r"/>
                        </a:tabLst>
                      </a:pPr>
                      <a:r>
                        <a:rPr lang="en-US" sz="1800" kern="100" dirty="0" err="1">
                          <a:solidFill>
                            <a:schemeClr val="tx1">
                              <a:lumMod val="75000"/>
                              <a:lumOff val="25000"/>
                            </a:schemeClr>
                          </a:solidFill>
                          <a:effectLst/>
                        </a:rPr>
                        <a:t>Merkle</a:t>
                      </a:r>
                      <a:r>
                        <a:rPr lang="zh-CN" sz="1800" kern="100" dirty="0">
                          <a:solidFill>
                            <a:schemeClr val="tx1">
                              <a:lumMod val="75000"/>
                              <a:lumOff val="25000"/>
                            </a:schemeClr>
                          </a:solidFill>
                          <a:effectLst/>
                        </a:rPr>
                        <a:t>哈希树</a:t>
                      </a:r>
                      <a:endParaRPr lang="zh-CN" sz="1800" kern="100" dirty="0">
                        <a:solidFill>
                          <a:schemeClr val="tx1">
                            <a:lumMod val="75000"/>
                            <a:lumOff val="25000"/>
                          </a:schemeClr>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5619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16946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SimpleDB</a:t>
            </a:r>
            <a:endPar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endParaRP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425648" y="1416030"/>
            <a:ext cx="725150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SimpleDB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基本</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结构图</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如下</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包含了域、条目、属性、值等概念</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nvGrpSpPr>
          <p:cNvPr id="44" name="组合 43"/>
          <p:cNvGrpSpPr/>
          <p:nvPr/>
        </p:nvGrpSpPr>
        <p:grpSpPr>
          <a:xfrm>
            <a:off x="780396" y="2363863"/>
            <a:ext cx="3233051" cy="3233051"/>
            <a:chOff x="1072615" y="2363863"/>
            <a:chExt cx="3233051" cy="3233051"/>
          </a:xfrm>
        </p:grpSpPr>
        <p:sp>
          <p:nvSpPr>
            <p:cNvPr id="8" name="椭圆 7"/>
            <p:cNvSpPr/>
            <p:nvPr/>
          </p:nvSpPr>
          <p:spPr>
            <a:xfrm>
              <a:off x="1072615" y="2363863"/>
              <a:ext cx="3233051" cy="3233051"/>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0" name="组合 19"/>
            <p:cNvGrpSpPr/>
            <p:nvPr/>
          </p:nvGrpSpPr>
          <p:grpSpPr>
            <a:xfrm>
              <a:off x="1936735" y="3289618"/>
              <a:ext cx="1729574" cy="1613307"/>
              <a:chOff x="1936735" y="3289619"/>
              <a:chExt cx="1729574" cy="1221422"/>
            </a:xfrm>
          </p:grpSpPr>
          <p:sp>
            <p:nvSpPr>
              <p:cNvPr id="9" name="矩形 8"/>
              <p:cNvSpPr/>
              <p:nvPr/>
            </p:nvSpPr>
            <p:spPr>
              <a:xfrm>
                <a:off x="1936735" y="3289619"/>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10" name="矩形 9"/>
              <p:cNvSpPr/>
              <p:nvPr/>
            </p:nvSpPr>
            <p:spPr>
              <a:xfrm>
                <a:off x="2801522" y="3289619"/>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11" name="矩形 10"/>
              <p:cNvSpPr/>
              <p:nvPr/>
            </p:nvSpPr>
            <p:spPr>
              <a:xfrm>
                <a:off x="1936735" y="3900330"/>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12" name="矩形 11"/>
              <p:cNvSpPr/>
              <p:nvPr/>
            </p:nvSpPr>
            <p:spPr>
              <a:xfrm>
                <a:off x="2801522" y="3900330"/>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grpSp>
        <p:sp>
          <p:nvSpPr>
            <p:cNvPr id="16" name="矩形 15"/>
            <p:cNvSpPr/>
            <p:nvPr/>
          </p:nvSpPr>
          <p:spPr>
            <a:xfrm>
              <a:off x="1936735" y="2877730"/>
              <a:ext cx="864787" cy="309607"/>
            </a:xfrm>
            <a:prstGeom prst="rect">
              <a:avLst/>
            </a:prstGeom>
            <a:solidFill>
              <a:schemeClr val="tx1">
                <a:lumMod val="75000"/>
                <a:lumOff val="2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7" name="矩形 16"/>
            <p:cNvSpPr/>
            <p:nvPr/>
          </p:nvSpPr>
          <p:spPr>
            <a:xfrm>
              <a:off x="2801522" y="2877730"/>
              <a:ext cx="864787" cy="309607"/>
            </a:xfrm>
            <a:prstGeom prst="rect">
              <a:avLst/>
            </a:prstGeom>
            <a:solidFill>
              <a:schemeClr val="tx1">
                <a:lumMod val="75000"/>
                <a:lumOff val="2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21" name="组合 20"/>
            <p:cNvGrpSpPr/>
            <p:nvPr/>
          </p:nvGrpSpPr>
          <p:grpSpPr>
            <a:xfrm>
              <a:off x="1537498" y="3289618"/>
              <a:ext cx="334845" cy="1613307"/>
              <a:chOff x="1537498" y="3289619"/>
              <a:chExt cx="334845" cy="1221422"/>
            </a:xfrm>
          </p:grpSpPr>
          <p:sp>
            <p:nvSpPr>
              <p:cNvPr id="18" name="矩形 17"/>
              <p:cNvSpPr/>
              <p:nvPr/>
            </p:nvSpPr>
            <p:spPr>
              <a:xfrm>
                <a:off x="1537498" y="3289619"/>
                <a:ext cx="334845" cy="610711"/>
              </a:xfrm>
              <a:prstGeom prst="rect">
                <a:avLst/>
              </a:prstGeom>
              <a:solidFill>
                <a:schemeClr val="tx1">
                  <a:lumMod val="75000"/>
                  <a:lumOff val="2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9" name="矩形 18"/>
              <p:cNvSpPr/>
              <p:nvPr/>
            </p:nvSpPr>
            <p:spPr>
              <a:xfrm>
                <a:off x="1537498" y="3900330"/>
                <a:ext cx="334845" cy="610711"/>
              </a:xfrm>
              <a:prstGeom prst="rect">
                <a:avLst/>
              </a:prstGeom>
              <a:solidFill>
                <a:schemeClr val="tx1">
                  <a:lumMod val="75000"/>
                  <a:lumOff val="2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22" name="文本框 21"/>
            <p:cNvSpPr txBox="1"/>
            <p:nvPr/>
          </p:nvSpPr>
          <p:spPr>
            <a:xfrm>
              <a:off x="2369128" y="2448681"/>
              <a:ext cx="5501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域</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nvGrpSpPr>
          <p:cNvPr id="43" name="组合 42"/>
          <p:cNvGrpSpPr/>
          <p:nvPr/>
        </p:nvGrpSpPr>
        <p:grpSpPr>
          <a:xfrm>
            <a:off x="5169786" y="2363863"/>
            <a:ext cx="3233051" cy="3233051"/>
            <a:chOff x="4639771" y="2363863"/>
            <a:chExt cx="3233051" cy="3233051"/>
          </a:xfrm>
        </p:grpSpPr>
        <p:sp>
          <p:nvSpPr>
            <p:cNvPr id="25" name="椭圆 24"/>
            <p:cNvSpPr/>
            <p:nvPr/>
          </p:nvSpPr>
          <p:spPr>
            <a:xfrm>
              <a:off x="4639771" y="2363863"/>
              <a:ext cx="3233051" cy="3233051"/>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6" name="组合 25"/>
            <p:cNvGrpSpPr/>
            <p:nvPr/>
          </p:nvGrpSpPr>
          <p:grpSpPr>
            <a:xfrm>
              <a:off x="5503891" y="3289618"/>
              <a:ext cx="1729574" cy="1613307"/>
              <a:chOff x="1936735" y="3289619"/>
              <a:chExt cx="1729574" cy="1221422"/>
            </a:xfrm>
          </p:grpSpPr>
          <p:sp>
            <p:nvSpPr>
              <p:cNvPr id="33" name="矩形 32"/>
              <p:cNvSpPr/>
              <p:nvPr/>
            </p:nvSpPr>
            <p:spPr>
              <a:xfrm>
                <a:off x="1936735" y="3289619"/>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4" name="矩形 33"/>
              <p:cNvSpPr/>
              <p:nvPr/>
            </p:nvSpPr>
            <p:spPr>
              <a:xfrm>
                <a:off x="2801522" y="3289619"/>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5" name="矩形 34"/>
              <p:cNvSpPr/>
              <p:nvPr/>
            </p:nvSpPr>
            <p:spPr>
              <a:xfrm>
                <a:off x="1936735" y="3900330"/>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6" name="矩形 35"/>
              <p:cNvSpPr/>
              <p:nvPr/>
            </p:nvSpPr>
            <p:spPr>
              <a:xfrm>
                <a:off x="2801522" y="3900330"/>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grpSp>
        <p:sp>
          <p:nvSpPr>
            <p:cNvPr id="27" name="矩形 26"/>
            <p:cNvSpPr/>
            <p:nvPr/>
          </p:nvSpPr>
          <p:spPr>
            <a:xfrm>
              <a:off x="5503891" y="2877730"/>
              <a:ext cx="864787" cy="309607"/>
            </a:xfrm>
            <a:prstGeom prst="rect">
              <a:avLst/>
            </a:prstGeom>
            <a:solidFill>
              <a:schemeClr val="tx1">
                <a:lumMod val="75000"/>
                <a:lumOff val="2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8" name="矩形 27"/>
            <p:cNvSpPr/>
            <p:nvPr/>
          </p:nvSpPr>
          <p:spPr>
            <a:xfrm>
              <a:off x="6368678" y="2877730"/>
              <a:ext cx="864787" cy="309607"/>
            </a:xfrm>
            <a:prstGeom prst="rect">
              <a:avLst/>
            </a:prstGeom>
            <a:solidFill>
              <a:schemeClr val="tx1">
                <a:lumMod val="75000"/>
                <a:lumOff val="2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属性</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29" name="组合 28"/>
            <p:cNvGrpSpPr/>
            <p:nvPr/>
          </p:nvGrpSpPr>
          <p:grpSpPr>
            <a:xfrm>
              <a:off x="5104654" y="3289618"/>
              <a:ext cx="334845" cy="1613307"/>
              <a:chOff x="1537498" y="3289619"/>
              <a:chExt cx="334845" cy="1221422"/>
            </a:xfrm>
          </p:grpSpPr>
          <p:sp>
            <p:nvSpPr>
              <p:cNvPr id="31" name="矩形 30"/>
              <p:cNvSpPr/>
              <p:nvPr/>
            </p:nvSpPr>
            <p:spPr>
              <a:xfrm>
                <a:off x="1537498" y="3289619"/>
                <a:ext cx="334845" cy="610711"/>
              </a:xfrm>
              <a:prstGeom prst="rect">
                <a:avLst/>
              </a:prstGeom>
              <a:solidFill>
                <a:schemeClr val="tx1">
                  <a:lumMod val="75000"/>
                  <a:lumOff val="2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3</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2" name="矩形 31"/>
              <p:cNvSpPr/>
              <p:nvPr/>
            </p:nvSpPr>
            <p:spPr>
              <a:xfrm>
                <a:off x="1537498" y="3900330"/>
                <a:ext cx="334845" cy="610711"/>
              </a:xfrm>
              <a:prstGeom prst="rect">
                <a:avLst/>
              </a:prstGeom>
              <a:solidFill>
                <a:schemeClr val="tx1">
                  <a:lumMod val="75000"/>
                  <a:lumOff val="2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4</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30" name="文本框 29"/>
            <p:cNvSpPr txBox="1"/>
            <p:nvPr/>
          </p:nvSpPr>
          <p:spPr>
            <a:xfrm>
              <a:off x="5936284" y="2448681"/>
              <a:ext cx="5501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域</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nvGrpSpPr>
          <p:cNvPr id="42" name="组合 41"/>
          <p:cNvGrpSpPr/>
          <p:nvPr/>
        </p:nvGrpSpPr>
        <p:grpSpPr>
          <a:xfrm>
            <a:off x="4054690" y="4812449"/>
            <a:ext cx="1039711" cy="1039711"/>
            <a:chOff x="3848727" y="4812449"/>
            <a:chExt cx="1039711" cy="1039711"/>
          </a:xfrm>
        </p:grpSpPr>
        <p:sp>
          <p:nvSpPr>
            <p:cNvPr id="38" name="椭圆 37"/>
            <p:cNvSpPr/>
            <p:nvPr/>
          </p:nvSpPr>
          <p:spPr>
            <a:xfrm>
              <a:off x="3848727" y="4812449"/>
              <a:ext cx="1039711" cy="1039711"/>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9" name="文本框 38"/>
            <p:cNvSpPr txBox="1"/>
            <p:nvPr/>
          </p:nvSpPr>
          <p:spPr>
            <a:xfrm>
              <a:off x="4105020" y="5031910"/>
              <a:ext cx="5501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域</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3</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0" name="文本框 39"/>
            <p:cNvSpPr txBox="1"/>
            <p:nvPr/>
          </p:nvSpPr>
          <p:spPr>
            <a:xfrm>
              <a:off x="4100211" y="5344546"/>
              <a:ext cx="5597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sp>
        <p:nvSpPr>
          <p:cNvPr id="41" name="文本框 40"/>
          <p:cNvSpPr txBox="1"/>
          <p:nvPr/>
        </p:nvSpPr>
        <p:spPr>
          <a:xfrm>
            <a:off x="4020547" y="213279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用户账户</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14599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16946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SimpleDB</a:t>
            </a:r>
            <a:endPar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endParaRP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3958148" y="4828445"/>
            <a:ext cx="4802675" cy="759182"/>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但</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域的划分也会为</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数据操作</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带来一些</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限制</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，是否</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划分域需要</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综合多种因素考虑</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p>
        </p:txBody>
      </p:sp>
      <p:sp>
        <p:nvSpPr>
          <p:cNvPr id="22" name="椭圆 21"/>
          <p:cNvSpPr/>
          <p:nvPr/>
        </p:nvSpPr>
        <p:spPr>
          <a:xfrm>
            <a:off x="571391" y="2363863"/>
            <a:ext cx="3233051" cy="3233051"/>
          </a:xfrm>
          <a:prstGeom prst="ellipse">
            <a:avLst/>
          </a:prstGeom>
          <a:noFill/>
          <a:ln w="28575">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3" name="组合 22"/>
          <p:cNvGrpSpPr/>
          <p:nvPr/>
        </p:nvGrpSpPr>
        <p:grpSpPr>
          <a:xfrm>
            <a:off x="1435511" y="3289618"/>
            <a:ext cx="1729574" cy="1613307"/>
            <a:chOff x="1936735" y="3289619"/>
            <a:chExt cx="1729574" cy="1221422"/>
          </a:xfrm>
          <a:solidFill>
            <a:schemeClr val="bg1">
              <a:lumMod val="75000"/>
            </a:schemeClr>
          </a:solidFill>
        </p:grpSpPr>
        <p:sp>
          <p:nvSpPr>
            <p:cNvPr id="30" name="矩形 29"/>
            <p:cNvSpPr/>
            <p:nvPr/>
          </p:nvSpPr>
          <p:spPr>
            <a:xfrm>
              <a:off x="1936735" y="3289619"/>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1" name="矩形 30"/>
            <p:cNvSpPr/>
            <p:nvPr/>
          </p:nvSpPr>
          <p:spPr>
            <a:xfrm>
              <a:off x="2801522" y="3289619"/>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2" name="矩形 31"/>
            <p:cNvSpPr/>
            <p:nvPr/>
          </p:nvSpPr>
          <p:spPr>
            <a:xfrm>
              <a:off x="1936735" y="3900330"/>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3" name="矩形 32"/>
            <p:cNvSpPr/>
            <p:nvPr/>
          </p:nvSpPr>
          <p:spPr>
            <a:xfrm>
              <a:off x="2801522" y="3900330"/>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grpSp>
      <p:sp>
        <p:nvSpPr>
          <p:cNvPr id="24" name="矩形 23"/>
          <p:cNvSpPr/>
          <p:nvPr/>
        </p:nvSpPr>
        <p:spPr>
          <a:xfrm>
            <a:off x="1435511" y="2877730"/>
            <a:ext cx="864787" cy="309607"/>
          </a:xfrm>
          <a:prstGeom prst="rect">
            <a:avLst/>
          </a:prstGeom>
          <a:solidFill>
            <a:schemeClr val="bg1">
              <a:lumMod val="7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矩形 24"/>
          <p:cNvSpPr/>
          <p:nvPr/>
        </p:nvSpPr>
        <p:spPr>
          <a:xfrm>
            <a:off x="2300298" y="2877730"/>
            <a:ext cx="864787" cy="309607"/>
          </a:xfrm>
          <a:prstGeom prst="rect">
            <a:avLst/>
          </a:prstGeom>
          <a:solidFill>
            <a:schemeClr val="bg1">
              <a:lumMod val="7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26" name="组合 25"/>
          <p:cNvGrpSpPr/>
          <p:nvPr/>
        </p:nvGrpSpPr>
        <p:grpSpPr>
          <a:xfrm>
            <a:off x="1036274" y="3289618"/>
            <a:ext cx="334845" cy="1613307"/>
            <a:chOff x="1537498" y="3289619"/>
            <a:chExt cx="334845" cy="1221422"/>
          </a:xfrm>
          <a:solidFill>
            <a:schemeClr val="bg1">
              <a:lumMod val="75000"/>
            </a:schemeClr>
          </a:solidFill>
        </p:grpSpPr>
        <p:sp>
          <p:nvSpPr>
            <p:cNvPr id="28" name="矩形 27"/>
            <p:cNvSpPr/>
            <p:nvPr/>
          </p:nvSpPr>
          <p:spPr>
            <a:xfrm>
              <a:off x="1537498" y="3289619"/>
              <a:ext cx="334845" cy="610711"/>
            </a:xfrm>
            <a:prstGeom prst="rect">
              <a:avLst/>
            </a:prstGeom>
            <a:grp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9" name="矩形 28"/>
            <p:cNvSpPr/>
            <p:nvPr/>
          </p:nvSpPr>
          <p:spPr>
            <a:xfrm>
              <a:off x="1537498" y="3900330"/>
              <a:ext cx="334845" cy="610711"/>
            </a:xfrm>
            <a:prstGeom prst="rect">
              <a:avLst/>
            </a:prstGeom>
            <a:grp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27" name="文本框 26"/>
          <p:cNvSpPr txBox="1"/>
          <p:nvPr/>
        </p:nvSpPr>
        <p:spPr>
          <a:xfrm>
            <a:off x="1867904" y="2448681"/>
            <a:ext cx="5501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70AD47">
                    <a:lumMod val="75000"/>
                  </a:srgbClr>
                </a:solidFill>
                <a:effectLst/>
                <a:uLnTx/>
                <a:uFillTx/>
                <a:latin typeface="微软雅黑"/>
                <a:ea typeface="微软雅黑"/>
                <a:cs typeface="+mn-cs"/>
              </a:rPr>
              <a:t>域</a:t>
            </a:r>
            <a:r>
              <a:rPr kumimoji="0" lang="en-US" altLang="zh-CN" sz="1800" b="0" i="0" u="none" strike="noStrike" kern="1200" cap="none" spc="0" normalizeH="0" baseline="0" noProof="0" dirty="0" smtClean="0">
                <a:ln>
                  <a:noFill/>
                </a:ln>
                <a:solidFill>
                  <a:srgbClr val="70AD47">
                    <a:lumMod val="75000"/>
                  </a:srgbClr>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srgbClr val="70AD47">
                  <a:lumMod val="75000"/>
                </a:srgbClr>
              </a:solidFill>
              <a:effectLst/>
              <a:uLnTx/>
              <a:uFillTx/>
              <a:latin typeface="微软雅黑"/>
              <a:ea typeface="微软雅黑"/>
              <a:cs typeface="+mn-cs"/>
            </a:endParaRPr>
          </a:p>
        </p:txBody>
      </p:sp>
      <p:sp>
        <p:nvSpPr>
          <p:cNvPr id="34" name="文本框 33"/>
          <p:cNvSpPr txBox="1"/>
          <p:nvPr/>
        </p:nvSpPr>
        <p:spPr>
          <a:xfrm>
            <a:off x="361984" y="1480161"/>
            <a:ext cx="26228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300" normalizeH="0" baseline="0" noProof="0" dirty="0" smtClean="0">
                <a:ln>
                  <a:noFill/>
                </a:ln>
                <a:solidFill>
                  <a:prstClr val="black">
                    <a:lumMod val="75000"/>
                    <a:lumOff val="25000"/>
                  </a:prstClr>
                </a:solidFill>
                <a:effectLst/>
                <a:uLnTx/>
                <a:uFillTx/>
                <a:latin typeface="微软雅黑"/>
                <a:ea typeface="微软雅黑"/>
                <a:cs typeface="+mn-cs"/>
              </a:rPr>
              <a:t>1.</a:t>
            </a:r>
            <a:r>
              <a:rPr kumimoji="0" lang="zh-CN" altLang="en-US" sz="2000" b="1" i="0" u="none" strike="noStrike" kern="1200" cap="none" spc="300" normalizeH="0" baseline="0" noProof="0" dirty="0" smtClean="0">
                <a:ln>
                  <a:noFill/>
                </a:ln>
                <a:solidFill>
                  <a:prstClr val="black">
                    <a:lumMod val="75000"/>
                    <a:lumOff val="25000"/>
                  </a:prstClr>
                </a:solidFill>
                <a:effectLst/>
                <a:uLnTx/>
                <a:uFillTx/>
                <a:latin typeface="微软雅黑"/>
                <a:ea typeface="微软雅黑"/>
                <a:cs typeface="+mn-cs"/>
              </a:rPr>
              <a:t>域</a:t>
            </a:r>
            <a:r>
              <a:rPr kumimoji="0" lang="zh-CN" altLang="en-US"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a:t>
            </a:r>
            <a:r>
              <a:rPr kumimoji="0" lang="en-US" altLang="zh-CN"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Domain</a:t>
            </a:r>
            <a:r>
              <a:rPr kumimoji="0" lang="zh-CN" altLang="en-US"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a:t>
            </a:r>
          </a:p>
        </p:txBody>
      </p:sp>
      <p:sp>
        <p:nvSpPr>
          <p:cNvPr id="7" name="矩形 6"/>
          <p:cNvSpPr/>
          <p:nvPr/>
        </p:nvSpPr>
        <p:spPr>
          <a:xfrm>
            <a:off x="3949370" y="2398002"/>
            <a:ext cx="4811453" cy="759182"/>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域是用于存放具有一定关联关系的数据的</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容器</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，其中的数据以</a:t>
            </a:r>
            <a:r>
              <a:rPr kumimoji="0" lang="en-US" altLang="zh-CN"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UTF-8</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编码</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的字符串形式存储。</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5" name="矩形 34"/>
          <p:cNvSpPr/>
          <p:nvPr/>
        </p:nvSpPr>
        <p:spPr>
          <a:xfrm>
            <a:off x="3949371" y="3319291"/>
            <a:ext cx="4811453" cy="759182"/>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每个用户账户中的</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域名</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必须是</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唯一</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的，且域名长度为</a:t>
            </a:r>
            <a:r>
              <a:rPr kumimoji="0" lang="en-US" altLang="zh-CN"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3</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a:t>
            </a:r>
            <a:r>
              <a:rPr kumimoji="0" lang="en-US" altLang="zh-CN"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255</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个字符</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35"/>
          <p:cNvSpPr/>
          <p:nvPr/>
        </p:nvSpPr>
        <p:spPr>
          <a:xfrm>
            <a:off x="3949371" y="4240580"/>
            <a:ext cx="4811453" cy="425758"/>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每个域中</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数据的大小</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具有一定的</a:t>
            </a:r>
            <a:r>
              <a:rPr kumimoji="0" lang="zh-CN" altLang="en-US" sz="1800" b="1" i="0" u="none" strike="noStrike" kern="1200" cap="none" spc="0" normalizeH="0" baseline="0" noProof="0" dirty="0" smtClean="0">
                <a:ln>
                  <a:noFill/>
                </a:ln>
                <a:solidFill>
                  <a:srgbClr val="70AD47">
                    <a:lumMod val="75000"/>
                  </a:srgbClr>
                </a:solidFill>
                <a:effectLst/>
                <a:uLnTx/>
                <a:uFillTx/>
                <a:latin typeface="微软雅黑"/>
                <a:ea typeface="微软雅黑"/>
                <a:cs typeface="+mn-cs"/>
              </a:rPr>
              <a:t>限制</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8661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16946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SimpleDB</a:t>
            </a:r>
            <a:endPar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endParaRP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3958148" y="4828445"/>
            <a:ext cx="4802675" cy="759182"/>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操作上具有极大的</a:t>
            </a:r>
            <a:r>
              <a:rPr kumimoji="0" lang="zh-CN" altLang="en-US" sz="1800" b="1" i="0" u="none" strike="noStrike" kern="1200" cap="none" spc="0" normalizeH="0" baseline="0" noProof="0" dirty="0" smtClean="0">
                <a:ln>
                  <a:noFill/>
                </a:ln>
                <a:solidFill>
                  <a:srgbClr val="70AD47">
                    <a:lumMod val="75000"/>
                  </a:srgbClr>
                </a:solidFill>
                <a:effectLst/>
                <a:uLnTx/>
                <a:uFillTx/>
                <a:latin typeface="微软雅黑"/>
                <a:ea typeface="微软雅黑"/>
                <a:cs typeface="+mn-cs"/>
              </a:rPr>
              <a:t>灵活性</a:t>
            </a:r>
            <a:r>
              <a:rPr kumimoji="0" lang="zh-CN" altLang="en-US" sz="1800" b="0" i="0" u="none" strike="noStrike" kern="1200" cap="none" spc="0" normalizeH="0" baseline="0" noProof="0" dirty="0" smtClean="0">
                <a:ln>
                  <a:noFill/>
                </a:ln>
                <a:solidFill>
                  <a:prstClr val="black"/>
                </a:solidFill>
                <a:effectLst/>
                <a:uLnTx/>
                <a:uFillTx/>
                <a:latin typeface="微软雅黑"/>
                <a:ea typeface="微软雅黑"/>
                <a:cs typeface="+mn-cs"/>
              </a:rPr>
              <a:t>，用户</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可以随时</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创建</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删除</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以及</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修改条目</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的内容</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nvGrpSpPr>
          <p:cNvPr id="8" name="组合 7"/>
          <p:cNvGrpSpPr/>
          <p:nvPr/>
        </p:nvGrpSpPr>
        <p:grpSpPr>
          <a:xfrm>
            <a:off x="571391" y="2363863"/>
            <a:ext cx="3233051" cy="3233051"/>
            <a:chOff x="571391" y="2363863"/>
            <a:chExt cx="3233051" cy="3233051"/>
          </a:xfrm>
        </p:grpSpPr>
        <p:sp>
          <p:nvSpPr>
            <p:cNvPr id="22" name="椭圆 21"/>
            <p:cNvSpPr/>
            <p:nvPr/>
          </p:nvSpPr>
          <p:spPr>
            <a:xfrm>
              <a:off x="571391" y="2363863"/>
              <a:ext cx="3233051" cy="3233051"/>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3" name="组合 22"/>
            <p:cNvGrpSpPr/>
            <p:nvPr/>
          </p:nvGrpSpPr>
          <p:grpSpPr>
            <a:xfrm>
              <a:off x="1435511" y="3289618"/>
              <a:ext cx="1729574" cy="1613307"/>
              <a:chOff x="1936735" y="3289619"/>
              <a:chExt cx="1729574" cy="1221422"/>
            </a:xfrm>
            <a:solidFill>
              <a:schemeClr val="bg1">
                <a:lumMod val="75000"/>
              </a:schemeClr>
            </a:solidFill>
          </p:grpSpPr>
          <p:sp>
            <p:nvSpPr>
              <p:cNvPr id="30" name="矩形 29"/>
              <p:cNvSpPr/>
              <p:nvPr/>
            </p:nvSpPr>
            <p:spPr>
              <a:xfrm>
                <a:off x="1936735" y="3289619"/>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1" name="矩形 30"/>
              <p:cNvSpPr/>
              <p:nvPr/>
            </p:nvSpPr>
            <p:spPr>
              <a:xfrm>
                <a:off x="2801522" y="3289619"/>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2" name="矩形 31"/>
              <p:cNvSpPr/>
              <p:nvPr/>
            </p:nvSpPr>
            <p:spPr>
              <a:xfrm>
                <a:off x="1936735" y="3900330"/>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3" name="矩形 32"/>
              <p:cNvSpPr/>
              <p:nvPr/>
            </p:nvSpPr>
            <p:spPr>
              <a:xfrm>
                <a:off x="2801522" y="3900330"/>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grpSp>
        <p:sp>
          <p:nvSpPr>
            <p:cNvPr id="24" name="矩形 23"/>
            <p:cNvSpPr/>
            <p:nvPr/>
          </p:nvSpPr>
          <p:spPr>
            <a:xfrm>
              <a:off x="1435511" y="2877730"/>
              <a:ext cx="864787" cy="309607"/>
            </a:xfrm>
            <a:prstGeom prst="rect">
              <a:avLst/>
            </a:prstGeom>
            <a:solidFill>
              <a:schemeClr val="bg1">
                <a:lumMod val="8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矩形 24"/>
            <p:cNvSpPr/>
            <p:nvPr/>
          </p:nvSpPr>
          <p:spPr>
            <a:xfrm>
              <a:off x="2300298" y="2877730"/>
              <a:ext cx="864787" cy="309607"/>
            </a:xfrm>
            <a:prstGeom prst="rect">
              <a:avLst/>
            </a:prstGeom>
            <a:solidFill>
              <a:schemeClr val="bg1">
                <a:lumMod val="8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26" name="组合 25"/>
            <p:cNvGrpSpPr/>
            <p:nvPr/>
          </p:nvGrpSpPr>
          <p:grpSpPr>
            <a:xfrm>
              <a:off x="1036274" y="3289618"/>
              <a:ext cx="334845" cy="1613307"/>
              <a:chOff x="1537498" y="3289619"/>
              <a:chExt cx="334845" cy="1221422"/>
            </a:xfrm>
            <a:solidFill>
              <a:srgbClr val="70AD47"/>
            </a:solidFill>
          </p:grpSpPr>
          <p:sp>
            <p:nvSpPr>
              <p:cNvPr id="28" name="矩形 27"/>
              <p:cNvSpPr/>
              <p:nvPr/>
            </p:nvSpPr>
            <p:spPr>
              <a:xfrm>
                <a:off x="1537498" y="3289619"/>
                <a:ext cx="334845" cy="610711"/>
              </a:xfrm>
              <a:prstGeom prst="rect">
                <a:avLst/>
              </a:prstGeom>
              <a:grp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9" name="矩形 28"/>
              <p:cNvSpPr/>
              <p:nvPr/>
            </p:nvSpPr>
            <p:spPr>
              <a:xfrm>
                <a:off x="1537498" y="3900330"/>
                <a:ext cx="334845" cy="610711"/>
              </a:xfrm>
              <a:prstGeom prst="rect">
                <a:avLst/>
              </a:prstGeom>
              <a:grp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27" name="文本框 26"/>
            <p:cNvSpPr txBox="1"/>
            <p:nvPr/>
          </p:nvSpPr>
          <p:spPr>
            <a:xfrm>
              <a:off x="1867904" y="2448681"/>
              <a:ext cx="5501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域</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sp>
        <p:nvSpPr>
          <p:cNvPr id="34" name="文本框 33"/>
          <p:cNvSpPr txBox="1"/>
          <p:nvPr/>
        </p:nvSpPr>
        <p:spPr>
          <a:xfrm>
            <a:off x="361984" y="1480161"/>
            <a:ext cx="24197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300" normalizeH="0" baseline="0" noProof="0" dirty="0" smtClean="0">
                <a:ln>
                  <a:noFill/>
                </a:ln>
                <a:solidFill>
                  <a:prstClr val="black">
                    <a:lumMod val="75000"/>
                    <a:lumOff val="25000"/>
                  </a:prstClr>
                </a:solidFill>
                <a:effectLst/>
                <a:uLnTx/>
                <a:uFillTx/>
                <a:latin typeface="微软雅黑"/>
                <a:ea typeface="微软雅黑"/>
                <a:cs typeface="+mn-cs"/>
              </a:rPr>
              <a:t>2.</a:t>
            </a:r>
            <a:r>
              <a:rPr kumimoji="0" lang="zh-CN" altLang="en-US" sz="2000" b="1" i="0" u="none" strike="noStrike" kern="1200" cap="none" spc="300" normalizeH="0" baseline="0" noProof="0" dirty="0" smtClean="0">
                <a:ln>
                  <a:noFill/>
                </a:ln>
                <a:solidFill>
                  <a:prstClr val="black">
                    <a:lumMod val="75000"/>
                    <a:lumOff val="25000"/>
                  </a:prstClr>
                </a:solidFill>
                <a:effectLst/>
                <a:uLnTx/>
                <a:uFillTx/>
                <a:latin typeface="微软雅黑"/>
                <a:ea typeface="微软雅黑"/>
                <a:cs typeface="+mn-cs"/>
              </a:rPr>
              <a:t>条目</a:t>
            </a:r>
            <a:r>
              <a:rPr kumimoji="0" lang="zh-CN" altLang="en-US"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a:t>
            </a:r>
            <a:r>
              <a:rPr kumimoji="0" lang="en-US" altLang="zh-CN"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Item</a:t>
            </a:r>
            <a:r>
              <a:rPr kumimoji="0" lang="zh-CN" altLang="en-US"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a:t>
            </a:r>
          </a:p>
        </p:txBody>
      </p:sp>
      <p:sp>
        <p:nvSpPr>
          <p:cNvPr id="7" name="矩形 6"/>
          <p:cNvSpPr/>
          <p:nvPr/>
        </p:nvSpPr>
        <p:spPr>
          <a:xfrm>
            <a:off x="3949370" y="2398002"/>
            <a:ext cx="4811453" cy="759182"/>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条目对应着一条</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记录</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，通过一系列属性来描述，即条目是</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属性的</a:t>
            </a:r>
            <a:r>
              <a:rPr kumimoji="0" lang="zh-CN" altLang="en-US" sz="1800" b="1" i="0" u="none" strike="noStrike" kern="1200" cap="none" spc="0" normalizeH="0" baseline="0" noProof="0" dirty="0" smtClean="0">
                <a:ln>
                  <a:noFill/>
                </a:ln>
                <a:solidFill>
                  <a:srgbClr val="70AD47">
                    <a:lumMod val="75000"/>
                  </a:srgbClr>
                </a:solidFill>
                <a:effectLst/>
                <a:uLnTx/>
                <a:uFillTx/>
                <a:latin typeface="微软雅黑"/>
                <a:ea typeface="微软雅黑"/>
                <a:cs typeface="+mn-cs"/>
              </a:rPr>
              <a:t>集合</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5" name="矩形 34"/>
          <p:cNvSpPr/>
          <p:nvPr/>
        </p:nvSpPr>
        <p:spPr>
          <a:xfrm>
            <a:off x="3949371" y="3319291"/>
            <a:ext cx="4811453" cy="425758"/>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在每个域中，</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条目名</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必须是</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唯一</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35"/>
          <p:cNvSpPr/>
          <p:nvPr/>
        </p:nvSpPr>
        <p:spPr>
          <a:xfrm>
            <a:off x="3949371" y="3907156"/>
            <a:ext cx="4811453" cy="759182"/>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与关系数据库不同，</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SimpleDB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中</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不需要事先定义条目的模式</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，即条目由哪些属性来描述。</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Tree>
    <p:extLst>
      <p:ext uri="{BB962C8B-B14F-4D97-AF65-F5344CB8AC3E}">
        <p14:creationId xmlns:p14="http://schemas.microsoft.com/office/powerpoint/2010/main" val="57316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16946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SimpleDB</a:t>
            </a:r>
            <a:endPar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endParaRP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a:off x="571391" y="2363863"/>
            <a:ext cx="3233051" cy="3233051"/>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3" name="组合 22"/>
          <p:cNvGrpSpPr/>
          <p:nvPr/>
        </p:nvGrpSpPr>
        <p:grpSpPr>
          <a:xfrm>
            <a:off x="1435511" y="3289618"/>
            <a:ext cx="1729574" cy="1613307"/>
            <a:chOff x="1936735" y="3289619"/>
            <a:chExt cx="1729574" cy="1221422"/>
          </a:xfrm>
          <a:solidFill>
            <a:schemeClr val="bg1">
              <a:lumMod val="75000"/>
            </a:schemeClr>
          </a:solidFill>
        </p:grpSpPr>
        <p:sp>
          <p:nvSpPr>
            <p:cNvPr id="30" name="矩形 29"/>
            <p:cNvSpPr/>
            <p:nvPr/>
          </p:nvSpPr>
          <p:spPr>
            <a:xfrm>
              <a:off x="1936735" y="3289619"/>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1" name="矩形 30"/>
            <p:cNvSpPr/>
            <p:nvPr/>
          </p:nvSpPr>
          <p:spPr>
            <a:xfrm>
              <a:off x="2801522" y="3289619"/>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2" name="矩形 31"/>
            <p:cNvSpPr/>
            <p:nvPr/>
          </p:nvSpPr>
          <p:spPr>
            <a:xfrm>
              <a:off x="1936735" y="3900330"/>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33" name="矩形 32"/>
            <p:cNvSpPr/>
            <p:nvPr/>
          </p:nvSpPr>
          <p:spPr>
            <a:xfrm>
              <a:off x="2801522" y="3900330"/>
              <a:ext cx="864787" cy="610711"/>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grpSp>
      <p:sp>
        <p:nvSpPr>
          <p:cNvPr id="24" name="矩形 23"/>
          <p:cNvSpPr/>
          <p:nvPr/>
        </p:nvSpPr>
        <p:spPr>
          <a:xfrm>
            <a:off x="1435511" y="2877730"/>
            <a:ext cx="864787" cy="309607"/>
          </a:xfrm>
          <a:prstGeom prst="rect">
            <a:avLst/>
          </a:prstGeom>
          <a:solidFill>
            <a:srgbClr val="70AD47"/>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矩形 24"/>
          <p:cNvSpPr/>
          <p:nvPr/>
        </p:nvSpPr>
        <p:spPr>
          <a:xfrm>
            <a:off x="2300298" y="2877730"/>
            <a:ext cx="864787" cy="309607"/>
          </a:xfrm>
          <a:prstGeom prst="rect">
            <a:avLst/>
          </a:prstGeom>
          <a:solidFill>
            <a:srgbClr val="70AD47"/>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26" name="组合 25"/>
          <p:cNvGrpSpPr/>
          <p:nvPr/>
        </p:nvGrpSpPr>
        <p:grpSpPr>
          <a:xfrm>
            <a:off x="1036274" y="3289618"/>
            <a:ext cx="334845" cy="1613307"/>
            <a:chOff x="1537498" y="3289619"/>
            <a:chExt cx="334845" cy="1221422"/>
          </a:xfrm>
          <a:solidFill>
            <a:schemeClr val="bg1">
              <a:lumMod val="85000"/>
            </a:schemeClr>
          </a:solidFill>
        </p:grpSpPr>
        <p:sp>
          <p:nvSpPr>
            <p:cNvPr id="28" name="矩形 27"/>
            <p:cNvSpPr/>
            <p:nvPr/>
          </p:nvSpPr>
          <p:spPr>
            <a:xfrm>
              <a:off x="1537498" y="3289619"/>
              <a:ext cx="334845" cy="610711"/>
            </a:xfrm>
            <a:prstGeom prst="rect">
              <a:avLst/>
            </a:prstGeom>
            <a:grp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9" name="矩形 28"/>
            <p:cNvSpPr/>
            <p:nvPr/>
          </p:nvSpPr>
          <p:spPr>
            <a:xfrm>
              <a:off x="1537498" y="3900330"/>
              <a:ext cx="334845" cy="610711"/>
            </a:xfrm>
            <a:prstGeom prst="rect">
              <a:avLst/>
            </a:prstGeom>
            <a:grp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27" name="文本框 26"/>
          <p:cNvSpPr txBox="1"/>
          <p:nvPr/>
        </p:nvSpPr>
        <p:spPr>
          <a:xfrm>
            <a:off x="1867904" y="2448681"/>
            <a:ext cx="5501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域</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4" name="文本框 33"/>
          <p:cNvSpPr txBox="1"/>
          <p:nvPr/>
        </p:nvSpPr>
        <p:spPr>
          <a:xfrm>
            <a:off x="361984" y="1480161"/>
            <a:ext cx="31961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300" normalizeH="0" baseline="0" noProof="0" dirty="0" smtClean="0">
                <a:ln>
                  <a:noFill/>
                </a:ln>
                <a:solidFill>
                  <a:prstClr val="black">
                    <a:lumMod val="75000"/>
                    <a:lumOff val="25000"/>
                  </a:prstClr>
                </a:solidFill>
                <a:effectLst/>
                <a:uLnTx/>
                <a:uFillTx/>
                <a:latin typeface="微软雅黑"/>
                <a:ea typeface="微软雅黑"/>
                <a:cs typeface="+mn-cs"/>
              </a:rPr>
              <a:t>3.</a:t>
            </a:r>
            <a:r>
              <a:rPr kumimoji="0" lang="zh-CN" altLang="en-US" sz="2000" b="1" i="0" u="none" strike="noStrike" kern="1200" cap="none" spc="300" normalizeH="0" baseline="0" noProof="0" dirty="0" smtClean="0">
                <a:ln>
                  <a:noFill/>
                </a:ln>
                <a:solidFill>
                  <a:prstClr val="black">
                    <a:lumMod val="75000"/>
                    <a:lumOff val="25000"/>
                  </a:prstClr>
                </a:solidFill>
                <a:effectLst/>
                <a:uLnTx/>
                <a:uFillTx/>
                <a:latin typeface="微软雅黑"/>
                <a:ea typeface="微软雅黑"/>
                <a:cs typeface="+mn-cs"/>
              </a:rPr>
              <a:t>属性</a:t>
            </a:r>
            <a:r>
              <a:rPr kumimoji="0" lang="zh-CN" altLang="en-US"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a:t>
            </a:r>
            <a:r>
              <a:rPr kumimoji="0" lang="en-US" altLang="zh-CN"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Attribute</a:t>
            </a:r>
            <a:r>
              <a:rPr kumimoji="0" lang="zh-CN" altLang="en-US"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a:t>
            </a:r>
          </a:p>
        </p:txBody>
      </p:sp>
      <p:sp>
        <p:nvSpPr>
          <p:cNvPr id="7" name="矩形 6"/>
          <p:cNvSpPr/>
          <p:nvPr/>
        </p:nvSpPr>
        <p:spPr>
          <a:xfrm>
            <a:off x="3949370" y="2363863"/>
            <a:ext cx="4811453" cy="759182"/>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属性是条目的特征</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，每个属性都用于对条目某方面特性进行</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概括性</a:t>
            </a:r>
            <a:r>
              <a:rPr kumimoji="0" lang="zh-CN" altLang="en-US" sz="1800" b="1" i="0" u="none" strike="noStrike" kern="1200" cap="none" spc="0" normalizeH="0" baseline="0" noProof="0" dirty="0" smtClean="0">
                <a:ln>
                  <a:noFill/>
                </a:ln>
                <a:solidFill>
                  <a:srgbClr val="70AD47">
                    <a:lumMod val="75000"/>
                  </a:srgbClr>
                </a:solidFill>
                <a:effectLst/>
                <a:uLnTx/>
                <a:uFillTx/>
                <a:latin typeface="微软雅黑"/>
                <a:ea typeface="微软雅黑"/>
                <a:cs typeface="+mn-cs"/>
              </a:rPr>
              <a:t>描述</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5" name="矩形 34"/>
          <p:cNvSpPr/>
          <p:nvPr/>
        </p:nvSpPr>
        <p:spPr>
          <a:xfrm>
            <a:off x="3949371" y="3451864"/>
            <a:ext cx="4811453" cy="425758"/>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每个条目可以有</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多个属性</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6" name="矩形 35"/>
          <p:cNvSpPr/>
          <p:nvPr/>
        </p:nvSpPr>
        <p:spPr>
          <a:xfrm>
            <a:off x="3949371" y="4206441"/>
            <a:ext cx="4811453" cy="759182"/>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属性的操作</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相对</a:t>
            </a:r>
            <a:r>
              <a:rPr kumimoji="0" lang="zh-CN" altLang="en-US" sz="1800" b="1" i="0" u="none" strike="noStrike" kern="1200" cap="none" spc="0" normalizeH="0" baseline="0" noProof="0" dirty="0" smtClean="0">
                <a:ln>
                  <a:noFill/>
                </a:ln>
                <a:solidFill>
                  <a:srgbClr val="70AD47">
                    <a:lumMod val="75000"/>
                  </a:srgbClr>
                </a:solidFill>
                <a:effectLst/>
                <a:uLnTx/>
                <a:uFillTx/>
                <a:latin typeface="微软雅黑"/>
                <a:ea typeface="微软雅黑"/>
                <a:cs typeface="+mn-cs"/>
              </a:rPr>
              <a:t>自由</a:t>
            </a:r>
            <a:r>
              <a:rPr kumimoji="0" lang="zh-CN" altLang="en-US" sz="1800" b="0" i="0" u="none" strike="noStrike" kern="1200" cap="none" spc="0" normalizeH="0" baseline="0" noProof="0" dirty="0" smtClean="0">
                <a:ln>
                  <a:noFill/>
                </a:ln>
                <a:solidFill>
                  <a:prstClr val="black"/>
                </a:solidFill>
                <a:effectLst/>
                <a:uLnTx/>
                <a:uFillTx/>
                <a:latin typeface="微软雅黑"/>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不用考虑该属性是否与域中的其他条目</a:t>
            </a:r>
            <a:r>
              <a:rPr kumimoji="0" lang="zh-CN" altLang="en-US" sz="1800" b="0" i="0" u="none" strike="noStrike" kern="1200" cap="none" spc="0" normalizeH="0" baseline="0" noProof="0" dirty="0" smtClean="0">
                <a:ln>
                  <a:noFill/>
                </a:ln>
                <a:solidFill>
                  <a:prstClr val="black"/>
                </a:solidFill>
                <a:effectLst/>
                <a:uLnTx/>
                <a:uFillTx/>
                <a:latin typeface="微软雅黑"/>
                <a:ea typeface="微软雅黑"/>
                <a:cs typeface="+mn-cs"/>
              </a:rPr>
              <a:t>相关。</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1290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16946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SimpleDB</a:t>
            </a:r>
            <a:endPar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endParaRP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571391" y="2363863"/>
            <a:ext cx="3233051" cy="3233051"/>
            <a:chOff x="571391" y="2363863"/>
            <a:chExt cx="3233051" cy="3233051"/>
          </a:xfrm>
        </p:grpSpPr>
        <p:sp>
          <p:nvSpPr>
            <p:cNvPr id="9" name="椭圆 8"/>
            <p:cNvSpPr/>
            <p:nvPr/>
          </p:nvSpPr>
          <p:spPr>
            <a:xfrm>
              <a:off x="571391" y="2363863"/>
              <a:ext cx="3233051" cy="3233051"/>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0" name="组合 9"/>
            <p:cNvGrpSpPr/>
            <p:nvPr/>
          </p:nvGrpSpPr>
          <p:grpSpPr>
            <a:xfrm>
              <a:off x="1435511" y="3289618"/>
              <a:ext cx="1729574" cy="1613307"/>
              <a:chOff x="1936735" y="3289619"/>
              <a:chExt cx="1729574" cy="1221422"/>
            </a:xfrm>
            <a:solidFill>
              <a:schemeClr val="bg1">
                <a:lumMod val="75000"/>
              </a:schemeClr>
            </a:solidFill>
          </p:grpSpPr>
          <p:sp>
            <p:nvSpPr>
              <p:cNvPr id="17" name="矩形 16"/>
              <p:cNvSpPr/>
              <p:nvPr/>
            </p:nvSpPr>
            <p:spPr>
              <a:xfrm>
                <a:off x="1936735" y="3289619"/>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18" name="矩形 17"/>
              <p:cNvSpPr/>
              <p:nvPr/>
            </p:nvSpPr>
            <p:spPr>
              <a:xfrm>
                <a:off x="2801522" y="3289619"/>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19" name="矩形 18"/>
              <p:cNvSpPr/>
              <p:nvPr/>
            </p:nvSpPr>
            <p:spPr>
              <a:xfrm>
                <a:off x="1936735" y="3900330"/>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sp>
            <p:nvSpPr>
              <p:cNvPr id="20" name="矩形 19"/>
              <p:cNvSpPr/>
              <p:nvPr/>
            </p:nvSpPr>
            <p:spPr>
              <a:xfrm>
                <a:off x="2801522" y="3900330"/>
                <a:ext cx="864787" cy="610711"/>
              </a:xfrm>
              <a:prstGeom prst="rect">
                <a:avLst/>
              </a:prstGeom>
              <a:solidFill>
                <a:srgbClr val="70AD47"/>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值</a:t>
                </a:r>
              </a:p>
            </p:txBody>
          </p:sp>
        </p:grpSp>
        <p:sp>
          <p:nvSpPr>
            <p:cNvPr id="11" name="矩形 10"/>
            <p:cNvSpPr/>
            <p:nvPr/>
          </p:nvSpPr>
          <p:spPr>
            <a:xfrm>
              <a:off x="1435511" y="2877730"/>
              <a:ext cx="864787" cy="309607"/>
            </a:xfrm>
            <a:prstGeom prst="rect">
              <a:avLst/>
            </a:prstGeom>
            <a:solidFill>
              <a:schemeClr val="bg1">
                <a:lumMod val="8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2" name="矩形 11"/>
            <p:cNvSpPr/>
            <p:nvPr/>
          </p:nvSpPr>
          <p:spPr>
            <a:xfrm>
              <a:off x="2300298" y="2877730"/>
              <a:ext cx="864787" cy="309607"/>
            </a:xfrm>
            <a:prstGeom prst="rect">
              <a:avLst/>
            </a:prstGeom>
            <a:solidFill>
              <a:schemeClr val="bg1">
                <a:lumMod val="8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属性 </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13" name="组合 12"/>
            <p:cNvGrpSpPr/>
            <p:nvPr/>
          </p:nvGrpSpPr>
          <p:grpSpPr>
            <a:xfrm>
              <a:off x="1036274" y="3289618"/>
              <a:ext cx="334845" cy="1613307"/>
              <a:chOff x="1537498" y="3289619"/>
              <a:chExt cx="334845" cy="1221422"/>
            </a:xfrm>
            <a:solidFill>
              <a:srgbClr val="70AD47"/>
            </a:solidFill>
          </p:grpSpPr>
          <p:sp>
            <p:nvSpPr>
              <p:cNvPr id="15" name="矩形 14"/>
              <p:cNvSpPr/>
              <p:nvPr/>
            </p:nvSpPr>
            <p:spPr>
              <a:xfrm>
                <a:off x="1537498" y="3289619"/>
                <a:ext cx="334845" cy="610711"/>
              </a:xfrm>
              <a:prstGeom prst="rect">
                <a:avLst/>
              </a:prstGeom>
              <a:solidFill>
                <a:schemeClr val="bg1">
                  <a:lumMod val="8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6" name="矩形 15"/>
              <p:cNvSpPr/>
              <p:nvPr/>
            </p:nvSpPr>
            <p:spPr>
              <a:xfrm>
                <a:off x="1537498" y="3900330"/>
                <a:ext cx="334845" cy="610711"/>
              </a:xfrm>
              <a:prstGeom prst="rect">
                <a:avLst/>
              </a:prstGeom>
              <a:solidFill>
                <a:schemeClr val="bg1">
                  <a:lumMod val="8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solidFill>
                    <a:effectLst/>
                    <a:uLnTx/>
                    <a:uFillTx/>
                    <a:latin typeface="微软雅黑"/>
                    <a:ea typeface="微软雅黑"/>
                    <a:cs typeface="+mn-cs"/>
                  </a:rPr>
                  <a:t>条目</a:t>
                </a: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14" name="文本框 13"/>
            <p:cNvSpPr txBox="1"/>
            <p:nvPr/>
          </p:nvSpPr>
          <p:spPr>
            <a:xfrm>
              <a:off x="1867904" y="2448681"/>
              <a:ext cx="5501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域</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sp>
        <p:nvSpPr>
          <p:cNvPr id="22" name="文本框 21"/>
          <p:cNvSpPr txBox="1"/>
          <p:nvPr/>
        </p:nvSpPr>
        <p:spPr>
          <a:xfrm>
            <a:off x="361984" y="1480161"/>
            <a:ext cx="22719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300" normalizeH="0" baseline="0" noProof="0" dirty="0" smtClean="0">
                <a:ln>
                  <a:noFill/>
                </a:ln>
                <a:solidFill>
                  <a:prstClr val="black">
                    <a:lumMod val="75000"/>
                    <a:lumOff val="25000"/>
                  </a:prstClr>
                </a:solidFill>
                <a:effectLst/>
                <a:uLnTx/>
                <a:uFillTx/>
                <a:latin typeface="微软雅黑"/>
                <a:ea typeface="微软雅黑"/>
                <a:cs typeface="+mn-cs"/>
              </a:rPr>
              <a:t>4.</a:t>
            </a:r>
            <a:r>
              <a:rPr kumimoji="0" lang="zh-CN" altLang="en-US" sz="2000" b="1" i="0" u="none" strike="noStrike" kern="1200" cap="none" spc="300" normalizeH="0" baseline="0" noProof="0" dirty="0" smtClean="0">
                <a:ln>
                  <a:noFill/>
                </a:ln>
                <a:solidFill>
                  <a:prstClr val="black">
                    <a:lumMod val="75000"/>
                    <a:lumOff val="25000"/>
                  </a:prstClr>
                </a:solidFill>
                <a:effectLst/>
                <a:uLnTx/>
                <a:uFillTx/>
                <a:latin typeface="微软雅黑"/>
                <a:ea typeface="微软雅黑"/>
                <a:cs typeface="+mn-cs"/>
              </a:rPr>
              <a:t>值</a:t>
            </a:r>
            <a:r>
              <a:rPr kumimoji="0" lang="zh-CN" altLang="en-US"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a:t>
            </a:r>
            <a:r>
              <a:rPr kumimoji="0" lang="en-US" altLang="zh-CN"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Value</a:t>
            </a:r>
            <a:r>
              <a:rPr kumimoji="0" lang="zh-CN" altLang="en-US" sz="20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a:t>
            </a:r>
          </a:p>
        </p:txBody>
      </p:sp>
      <p:sp>
        <p:nvSpPr>
          <p:cNvPr id="24" name="矩形 23"/>
          <p:cNvSpPr/>
          <p:nvPr/>
        </p:nvSpPr>
        <p:spPr>
          <a:xfrm>
            <a:off x="3949370" y="2451972"/>
            <a:ext cx="4811453" cy="425758"/>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值用于</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描述</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某个条目在某个</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属性上的具体内容</a:t>
            </a:r>
            <a:endParaRPr kumimoji="0" lang="en-US" altLang="zh-CN" sz="1800" b="1" i="0" u="none" strike="noStrike" kern="1200" cap="none" spc="0" normalizeH="0" baseline="0" noProof="0" dirty="0">
              <a:ln>
                <a:noFill/>
              </a:ln>
              <a:solidFill>
                <a:srgbClr val="70AD47">
                  <a:lumMod val="75000"/>
                </a:srgbClr>
              </a:solidFill>
              <a:effectLst/>
              <a:uLnTx/>
              <a:uFillTx/>
              <a:latin typeface="微软雅黑"/>
              <a:ea typeface="微软雅黑"/>
              <a:cs typeface="+mn-cs"/>
            </a:endParaRPr>
          </a:p>
        </p:txBody>
      </p:sp>
      <p:sp>
        <p:nvSpPr>
          <p:cNvPr id="25" name="矩形 24"/>
          <p:cNvSpPr/>
          <p:nvPr/>
        </p:nvSpPr>
        <p:spPr>
          <a:xfrm>
            <a:off x="3949371" y="3106412"/>
            <a:ext cx="4811453" cy="397353"/>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一个条目的一个属性中可以有</a:t>
            </a:r>
            <a:r>
              <a:rPr kumimoji="0" lang="zh-CN" altLang="en-US" sz="1800" b="1" i="0" u="none" strike="noStrike" kern="1200" cap="none" spc="0" normalizeH="0" baseline="0" noProof="0" dirty="0">
                <a:ln>
                  <a:noFill/>
                </a:ln>
                <a:solidFill>
                  <a:srgbClr val="70AD47">
                    <a:lumMod val="75000"/>
                  </a:srgbClr>
                </a:solidFill>
                <a:effectLst/>
                <a:uLnTx/>
                <a:uFillTx/>
                <a:latin typeface="微软雅黑"/>
                <a:ea typeface="微软雅黑"/>
                <a:cs typeface="+mn-cs"/>
              </a:rPr>
              <a:t>多个</a:t>
            </a:r>
            <a:r>
              <a:rPr kumimoji="0" lang="zh-CN" altLang="en-US" sz="1800" b="1" i="0" u="none" strike="noStrike" kern="1200" cap="none" spc="0" normalizeH="0" baseline="0" noProof="0" dirty="0" smtClean="0">
                <a:ln>
                  <a:noFill/>
                </a:ln>
                <a:solidFill>
                  <a:srgbClr val="70AD47">
                    <a:lumMod val="75000"/>
                  </a:srgbClr>
                </a:solidFill>
                <a:effectLst/>
                <a:uLnTx/>
                <a:uFillTx/>
                <a:latin typeface="微软雅黑"/>
                <a:ea typeface="微软雅黑"/>
                <a:cs typeface="+mn-cs"/>
              </a:rPr>
              <a:t>值</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27" name="矩形 26"/>
          <p:cNvSpPr/>
          <p:nvPr/>
        </p:nvSpPr>
        <p:spPr>
          <a:xfrm>
            <a:off x="4902924" y="3845105"/>
            <a:ext cx="3944983" cy="156966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某类商品除颜色外其他参数完全一致，此时可以通过在颜色属性中存放多个值来使用一个条目表示该商品，而不需要像关系数据库中那样建立多条记录。</a:t>
            </a:r>
          </a:p>
        </p:txBody>
      </p:sp>
      <p:sp>
        <p:nvSpPr>
          <p:cNvPr id="28" name="矩形 27"/>
          <p:cNvSpPr/>
          <p:nvPr/>
        </p:nvSpPr>
        <p:spPr>
          <a:xfrm>
            <a:off x="3949371" y="3845105"/>
            <a:ext cx="953553" cy="425758"/>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70AD47"/>
                </a:solidFill>
                <a:effectLst/>
                <a:uLnTx/>
                <a:uFillTx/>
                <a:latin typeface="微软雅黑"/>
                <a:ea typeface="微软雅黑"/>
                <a:cs typeface="+mn-cs"/>
              </a:rPr>
              <a:t>例如：</a:t>
            </a:r>
            <a:endParaRPr kumimoji="0" lang="en-US" altLang="zh-CN" sz="1800" b="1" i="0" u="none" strike="noStrike" kern="1200" cap="none" spc="0" normalizeH="0" baseline="0" noProof="0" dirty="0">
              <a:ln>
                <a:noFill/>
              </a:ln>
              <a:solidFill>
                <a:srgbClr val="70AD47"/>
              </a:solidFill>
              <a:effectLst/>
              <a:uLnTx/>
              <a:uFillTx/>
              <a:latin typeface="微软雅黑"/>
              <a:ea typeface="微软雅黑"/>
              <a:cs typeface="+mn-cs"/>
            </a:endParaRPr>
          </a:p>
        </p:txBody>
      </p:sp>
    </p:spTree>
    <p:extLst>
      <p:ext uri="{BB962C8B-B14F-4D97-AF65-F5344CB8AC3E}">
        <p14:creationId xmlns:p14="http://schemas.microsoft.com/office/powerpoint/2010/main" val="81070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16946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SimpleDB</a:t>
            </a:r>
            <a:endPar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endParaRP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4033066" y="1839987"/>
            <a:ext cx="4572000" cy="874407"/>
          </a:xfrm>
          <a:prstGeom prst="rect">
            <a:avLst/>
          </a:prstGeom>
        </p:spPr>
        <p:txBody>
          <a:bodyP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如图</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显示</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了</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SimpleDB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的树状组织方式</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其中</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可以看出</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SimpleDB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对多值属性的支持。</a:t>
            </a:r>
          </a:p>
        </p:txBody>
      </p:sp>
      <p:grpSp>
        <p:nvGrpSpPr>
          <p:cNvPr id="36" name="组合 35"/>
          <p:cNvGrpSpPr/>
          <p:nvPr/>
        </p:nvGrpSpPr>
        <p:grpSpPr>
          <a:xfrm>
            <a:off x="799692" y="1873676"/>
            <a:ext cx="2572832" cy="3971048"/>
            <a:chOff x="5370319" y="1933304"/>
            <a:chExt cx="1735875" cy="3971048"/>
          </a:xfrm>
        </p:grpSpPr>
        <p:sp>
          <p:nvSpPr>
            <p:cNvPr id="7" name="矩形 6"/>
            <p:cNvSpPr/>
            <p:nvPr/>
          </p:nvSpPr>
          <p:spPr>
            <a:xfrm>
              <a:off x="5370319" y="1933304"/>
              <a:ext cx="1735875" cy="20900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p:cNvSpPr/>
            <p:nvPr/>
          </p:nvSpPr>
          <p:spPr>
            <a:xfrm>
              <a:off x="6024563" y="2142306"/>
              <a:ext cx="1081631" cy="20900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p:cNvSpPr/>
            <p:nvPr/>
          </p:nvSpPr>
          <p:spPr>
            <a:xfrm>
              <a:off x="6553200" y="2351308"/>
              <a:ext cx="552994" cy="20900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p:cNvSpPr/>
            <p:nvPr/>
          </p:nvSpPr>
          <p:spPr>
            <a:xfrm>
              <a:off x="6877050" y="2560310"/>
              <a:ext cx="229144" cy="2090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p:cNvSpPr/>
            <p:nvPr/>
          </p:nvSpPr>
          <p:spPr>
            <a:xfrm>
              <a:off x="6553200" y="2769312"/>
              <a:ext cx="552994" cy="20900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矩形 12"/>
            <p:cNvSpPr/>
            <p:nvPr/>
          </p:nvSpPr>
          <p:spPr>
            <a:xfrm>
              <a:off x="6877050" y="2978314"/>
              <a:ext cx="229144" cy="2090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p:cNvSpPr/>
            <p:nvPr/>
          </p:nvSpPr>
          <p:spPr>
            <a:xfrm>
              <a:off x="6877050" y="3187316"/>
              <a:ext cx="229144" cy="2090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矩形 14"/>
            <p:cNvSpPr/>
            <p:nvPr/>
          </p:nvSpPr>
          <p:spPr>
            <a:xfrm>
              <a:off x="6024563" y="3396318"/>
              <a:ext cx="1081631" cy="20900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矩形 15"/>
            <p:cNvSpPr/>
            <p:nvPr/>
          </p:nvSpPr>
          <p:spPr>
            <a:xfrm>
              <a:off x="6553200" y="3605320"/>
              <a:ext cx="552994" cy="20900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矩形 16"/>
            <p:cNvSpPr/>
            <p:nvPr/>
          </p:nvSpPr>
          <p:spPr>
            <a:xfrm>
              <a:off x="6877050" y="3814322"/>
              <a:ext cx="229144" cy="2090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8" name="矩形 17"/>
            <p:cNvSpPr/>
            <p:nvPr/>
          </p:nvSpPr>
          <p:spPr>
            <a:xfrm>
              <a:off x="6553200" y="4023324"/>
              <a:ext cx="552994" cy="20900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9" name="矩形 18"/>
            <p:cNvSpPr/>
            <p:nvPr/>
          </p:nvSpPr>
          <p:spPr>
            <a:xfrm>
              <a:off x="6877050" y="4232326"/>
              <a:ext cx="229144" cy="2090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0" name="矩形 19"/>
            <p:cNvSpPr/>
            <p:nvPr/>
          </p:nvSpPr>
          <p:spPr>
            <a:xfrm>
              <a:off x="5370319" y="4441328"/>
              <a:ext cx="1735875" cy="20900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矩形 20"/>
            <p:cNvSpPr/>
            <p:nvPr/>
          </p:nvSpPr>
          <p:spPr>
            <a:xfrm>
              <a:off x="6024563" y="4650330"/>
              <a:ext cx="1081631" cy="20900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矩形 21"/>
            <p:cNvSpPr/>
            <p:nvPr/>
          </p:nvSpPr>
          <p:spPr>
            <a:xfrm>
              <a:off x="6553200" y="4859332"/>
              <a:ext cx="552994" cy="20900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矩形 22"/>
            <p:cNvSpPr/>
            <p:nvPr/>
          </p:nvSpPr>
          <p:spPr>
            <a:xfrm>
              <a:off x="6877050" y="5068334"/>
              <a:ext cx="229144" cy="2090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矩形 23"/>
            <p:cNvSpPr/>
            <p:nvPr/>
          </p:nvSpPr>
          <p:spPr>
            <a:xfrm>
              <a:off x="6877050" y="5277336"/>
              <a:ext cx="229144" cy="2090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矩形 24"/>
            <p:cNvSpPr/>
            <p:nvPr/>
          </p:nvSpPr>
          <p:spPr>
            <a:xfrm>
              <a:off x="6553200" y="5486338"/>
              <a:ext cx="552994" cy="20900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矩形 25"/>
            <p:cNvSpPr/>
            <p:nvPr/>
          </p:nvSpPr>
          <p:spPr>
            <a:xfrm>
              <a:off x="6877050" y="5695347"/>
              <a:ext cx="229144" cy="2090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7" name="组合 36"/>
          <p:cNvGrpSpPr/>
          <p:nvPr/>
        </p:nvGrpSpPr>
        <p:grpSpPr>
          <a:xfrm>
            <a:off x="4156044" y="3441192"/>
            <a:ext cx="2623632" cy="2320603"/>
            <a:chOff x="3626345" y="2611513"/>
            <a:chExt cx="2623632" cy="2320603"/>
          </a:xfrm>
        </p:grpSpPr>
        <p:sp>
          <p:nvSpPr>
            <p:cNvPr id="27" name="矩形 26"/>
            <p:cNvSpPr/>
            <p:nvPr/>
          </p:nvSpPr>
          <p:spPr>
            <a:xfrm>
              <a:off x="3626345" y="2611513"/>
              <a:ext cx="2572832" cy="20900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8" name="矩形 27"/>
            <p:cNvSpPr/>
            <p:nvPr/>
          </p:nvSpPr>
          <p:spPr>
            <a:xfrm>
              <a:off x="4596035" y="3204192"/>
              <a:ext cx="1603143" cy="20900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矩形 28"/>
            <p:cNvSpPr/>
            <p:nvPr/>
          </p:nvSpPr>
          <p:spPr>
            <a:xfrm>
              <a:off x="5379556" y="3796871"/>
              <a:ext cx="819622" cy="20900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0" name="矩形 29"/>
            <p:cNvSpPr/>
            <p:nvPr/>
          </p:nvSpPr>
          <p:spPr>
            <a:xfrm>
              <a:off x="5859551" y="4389550"/>
              <a:ext cx="339626" cy="2090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p:nvSpPr>
          <p:spPr>
            <a:xfrm>
              <a:off x="5835769" y="2767045"/>
              <a:ext cx="414208"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域</a:t>
              </a:r>
            </a:p>
          </p:txBody>
        </p:sp>
        <p:sp>
          <p:nvSpPr>
            <p:cNvPr id="32" name="矩形 31"/>
            <p:cNvSpPr/>
            <p:nvPr/>
          </p:nvSpPr>
          <p:spPr>
            <a:xfrm>
              <a:off x="5596815" y="3362722"/>
              <a:ext cx="653162"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条目</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3" name="矩形 32"/>
            <p:cNvSpPr/>
            <p:nvPr/>
          </p:nvSpPr>
          <p:spPr>
            <a:xfrm>
              <a:off x="5596814" y="3958399"/>
              <a:ext cx="653163"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属性</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34" name="矩形 33"/>
            <p:cNvSpPr/>
            <p:nvPr/>
          </p:nvSpPr>
          <p:spPr>
            <a:xfrm>
              <a:off x="5772267" y="4562784"/>
              <a:ext cx="477710"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值</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spTree>
    <p:extLst>
      <p:ext uri="{BB962C8B-B14F-4D97-AF65-F5344CB8AC3E}">
        <p14:creationId xmlns:p14="http://schemas.microsoft.com/office/powerpoint/2010/main" val="19563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16946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SimpleDB</a:t>
            </a:r>
            <a:endPar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endParaRP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29" descr="4-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695" y="1521887"/>
            <a:ext cx="4811067" cy="4078131"/>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153093" y="2503923"/>
            <a:ext cx="2660468" cy="759182"/>
          </a:xfrm>
          <a:prstGeom prst="rect">
            <a:avLst/>
          </a:prstGeom>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SimpleDB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中每个属性值的大小不能超过</a:t>
            </a:r>
            <a:r>
              <a:rPr kumimoji="0" lang="en-US" altLang="zh-CN" sz="1800" b="1" i="0" u="none" strike="noStrike" kern="1200" cap="none" spc="0" normalizeH="0" baseline="0" noProof="0" dirty="0">
                <a:ln>
                  <a:noFill/>
                </a:ln>
                <a:solidFill>
                  <a:srgbClr val="70AD47"/>
                </a:solidFill>
                <a:effectLst/>
                <a:uLnTx/>
                <a:uFillTx/>
                <a:latin typeface="微软雅黑"/>
                <a:ea typeface="微软雅黑"/>
                <a:cs typeface="+mn-cs"/>
              </a:rPr>
              <a:t>1KB</a:t>
            </a:r>
            <a:endPar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endParaRPr>
          </a:p>
        </p:txBody>
      </p:sp>
      <p:sp>
        <p:nvSpPr>
          <p:cNvPr id="10" name="矩形 9"/>
          <p:cNvSpPr/>
          <p:nvPr/>
        </p:nvSpPr>
        <p:spPr>
          <a:xfrm>
            <a:off x="6153093" y="3428535"/>
            <a:ext cx="2660468" cy="759182"/>
          </a:xfrm>
          <a:prstGeom prst="rect">
            <a:avLst/>
          </a:prstGeom>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altLang="zh-CN" sz="1800" b="0" i="0" u="none" strike="noStrike" kern="1200" cap="none" spc="0" normalizeH="0" baseline="0" noProof="0" dirty="0" err="1" smtClean="0">
                <a:ln>
                  <a:noFill/>
                </a:ln>
                <a:solidFill>
                  <a:prstClr val="black">
                    <a:lumMod val="75000"/>
                    <a:lumOff val="25000"/>
                  </a:prstClr>
                </a:solidFill>
                <a:effectLst/>
                <a:uLnTx/>
                <a:uFillTx/>
                <a:latin typeface="微软雅黑"/>
                <a:ea typeface="微软雅黑"/>
                <a:cs typeface="+mn-cs"/>
              </a:rPr>
              <a:t>SimpleDB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存储的</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数据范围</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极其</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有限</a:t>
            </a:r>
          </a:p>
        </p:txBody>
      </p:sp>
      <p:sp>
        <p:nvSpPr>
          <p:cNvPr id="11" name="矩形 10"/>
          <p:cNvSpPr/>
          <p:nvPr/>
        </p:nvSpPr>
        <p:spPr>
          <a:xfrm>
            <a:off x="6153093" y="4353147"/>
            <a:ext cx="2660468" cy="1426031"/>
          </a:xfrm>
          <a:prstGeom prst="rect">
            <a:avLst/>
          </a:prstGeom>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将相对大的数据存储在</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S3</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中，在</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SimpleDB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中只保存指向某个特定文件位置的</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指针</a:t>
            </a:r>
          </a:p>
        </p:txBody>
      </p:sp>
      <p:sp>
        <p:nvSpPr>
          <p:cNvPr id="12" name="矩形 11"/>
          <p:cNvSpPr/>
          <p:nvPr/>
        </p:nvSpPr>
        <p:spPr>
          <a:xfrm>
            <a:off x="955033" y="5625290"/>
            <a:ext cx="35808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SimpleDB</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与其他</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AWS</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组件综合使用的方式</a:t>
            </a:r>
          </a:p>
        </p:txBody>
      </p:sp>
      <p:sp>
        <p:nvSpPr>
          <p:cNvPr id="13" name="矩形 12"/>
          <p:cNvSpPr/>
          <p:nvPr/>
        </p:nvSpPr>
        <p:spPr>
          <a:xfrm>
            <a:off x="5491242" y="2603863"/>
            <a:ext cx="661851" cy="548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限制</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4" name="矩形 13"/>
          <p:cNvSpPr/>
          <p:nvPr/>
        </p:nvSpPr>
        <p:spPr>
          <a:xfrm>
            <a:off x="5491242" y="3533806"/>
            <a:ext cx="661851" cy="548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导致</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5" name="矩形 14"/>
          <p:cNvSpPr/>
          <p:nvPr/>
        </p:nvSpPr>
        <p:spPr>
          <a:xfrm>
            <a:off x="5491242" y="4440999"/>
            <a:ext cx="661851" cy="1228279"/>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解决</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3388868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55397" y="2291944"/>
            <a:ext cx="6518131" cy="11079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23.4 </a:t>
            </a:r>
            <a:r>
              <a:rPr kumimoji="0" lang="zh-CN" altLang="en-US"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非关系型数据库</a:t>
            </a:r>
            <a:r>
              <a:rPr kumimoji="0" lang="zh-CN" altLang="en-US"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服务</a:t>
            </a:r>
            <a:endPar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      SimpleDB</a:t>
            </a:r>
            <a:r>
              <a:rPr kumimoji="0" lang="zh-CN" altLang="en-US"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和</a:t>
            </a:r>
            <a:r>
              <a:rPr kumimoji="0" lang="en-US" altLang="zh-CN"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DynamoDB</a:t>
            </a:r>
          </a:p>
        </p:txBody>
      </p:sp>
      <p:sp>
        <p:nvSpPr>
          <p:cNvPr id="3" name="等腰三角形 2"/>
          <p:cNvSpPr/>
          <p:nvPr/>
        </p:nvSpPr>
        <p:spPr>
          <a:xfrm rot="5400000">
            <a:off x="2071193" y="4711209"/>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2329000" y="3610405"/>
            <a:ext cx="670568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23.4.1  </a:t>
            </a:r>
            <a:r>
              <a:rPr kumimoji="0" lang="zh-CN" altLang="en-US"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非关系型数据库与传统关系数据库的比较</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
        <p:nvSpPr>
          <p:cNvPr id="7" name="矩形 6"/>
          <p:cNvSpPr/>
          <p:nvPr/>
        </p:nvSpPr>
        <p:spPr>
          <a:xfrm>
            <a:off x="2329000" y="4102072"/>
            <a:ext cx="2818400"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23.4.2  </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SimpleDB</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
        <p:nvSpPr>
          <p:cNvPr id="8" name="矩形 7"/>
          <p:cNvSpPr/>
          <p:nvPr/>
        </p:nvSpPr>
        <p:spPr>
          <a:xfrm>
            <a:off x="2329000" y="4583428"/>
            <a:ext cx="302999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white"/>
                </a:solidFill>
                <a:effectLst/>
                <a:uLnTx/>
                <a:uFillTx/>
                <a:latin typeface="微软雅黑"/>
                <a:ea typeface="微软雅黑"/>
                <a:cs typeface="+mn-cs"/>
              </a:rPr>
              <a:t>23.4.3  </a:t>
            </a:r>
            <a:r>
              <a:rPr kumimoji="0" lang="en-US" altLang="zh-CN" sz="2100" b="0" i="0" u="none" strike="noStrike" kern="500" cap="none" spc="225" normalizeH="0" baseline="0" noProof="0" dirty="0" err="1" smtClean="0">
                <a:ln>
                  <a:noFill/>
                </a:ln>
                <a:solidFill>
                  <a:prstClr val="white"/>
                </a:solidFill>
                <a:effectLst/>
                <a:uLnTx/>
                <a:uFillTx/>
                <a:latin typeface="微软雅黑"/>
                <a:ea typeface="微软雅黑"/>
                <a:cs typeface="+mn-cs"/>
              </a:rPr>
              <a:t>DynamoDB</a:t>
            </a:r>
            <a:endParaRPr kumimoji="0" lang="zh-CN" altLang="en-US" sz="2100" b="0" i="0" u="none" strike="noStrike" kern="500" cap="none" spc="225" normalizeH="0" baseline="0" noProof="0" dirty="0">
              <a:ln>
                <a:noFill/>
              </a:ln>
              <a:solidFill>
                <a:prstClr val="white"/>
              </a:solidFill>
              <a:effectLst/>
              <a:uLnTx/>
              <a:uFillTx/>
              <a:latin typeface="微软雅黑"/>
              <a:ea typeface="微软雅黑"/>
              <a:cs typeface="+mn-cs"/>
            </a:endParaRPr>
          </a:p>
        </p:txBody>
      </p:sp>
      <p:sp>
        <p:nvSpPr>
          <p:cNvPr id="9" name="矩形 8"/>
          <p:cNvSpPr/>
          <p:nvPr/>
        </p:nvSpPr>
        <p:spPr>
          <a:xfrm>
            <a:off x="2329000" y="5064784"/>
            <a:ext cx="570220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23.4.4  </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SimpleDB</a:t>
            </a:r>
            <a:r>
              <a:rPr kumimoji="0" lang="zh-CN" altLang="en-US"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和</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DynamoDB</a:t>
            </a:r>
            <a:r>
              <a:rPr kumimoji="0" lang="zh-CN" altLang="en-US"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的比较</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35747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19399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DynamoDB</a:t>
            </a:r>
            <a:endPar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endParaRP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25648" y="1521887"/>
            <a:ext cx="23615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smtClean="0">
                <a:ln>
                  <a:noFill/>
                </a:ln>
                <a:solidFill>
                  <a:prstClr val="black"/>
                </a:solidFill>
                <a:effectLst/>
                <a:uLnTx/>
                <a:uFillTx/>
                <a:latin typeface="微软雅黑"/>
                <a:ea typeface="微软雅黑"/>
                <a:cs typeface="+mn-cs"/>
              </a:rPr>
              <a:t>DynamoDB</a:t>
            </a:r>
            <a:r>
              <a:rPr kumimoji="0" lang="zh-CN" altLang="en-US" sz="1800" b="0" i="0" u="none" strike="noStrike" kern="1200" cap="none" spc="0" normalizeH="0" baseline="0" noProof="0" dirty="0" smtClean="0">
                <a:ln>
                  <a:noFill/>
                </a:ln>
                <a:solidFill>
                  <a:prstClr val="black"/>
                </a:solidFill>
                <a:effectLst/>
                <a:uLnTx/>
                <a:uFillTx/>
                <a:latin typeface="微软雅黑"/>
                <a:ea typeface="微软雅黑"/>
                <a:cs typeface="+mn-cs"/>
              </a:rPr>
              <a:t>的特点：</a:t>
            </a: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8" name="矩形 7"/>
          <p:cNvSpPr/>
          <p:nvPr/>
        </p:nvSpPr>
        <p:spPr>
          <a:xfrm>
            <a:off x="1176777" y="2173107"/>
            <a:ext cx="6793757" cy="759182"/>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DynamoDB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以</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表</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为基本单位，表中的条目同样不需要预先定义的</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模式。</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9" name="矩形 8"/>
          <p:cNvSpPr/>
          <p:nvPr/>
        </p:nvSpPr>
        <p:spPr>
          <a:xfrm>
            <a:off x="1176777" y="3073715"/>
            <a:ext cx="6747725" cy="759182"/>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DynamoDB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中</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取消</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了对表中</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数据大小的</a:t>
            </a:r>
            <a:r>
              <a:rPr kumimoji="0" lang="zh-CN" altLang="en-US" sz="1800" b="1" i="0" u="none" strike="noStrike" kern="1200" cap="none" spc="0" normalizeH="0" baseline="0" noProof="0" dirty="0" smtClean="0">
                <a:ln>
                  <a:noFill/>
                </a:ln>
                <a:solidFill>
                  <a:srgbClr val="70AD47"/>
                </a:solidFill>
                <a:effectLst/>
                <a:uLnTx/>
                <a:uFillTx/>
                <a:latin typeface="微软雅黑"/>
                <a:ea typeface="微软雅黑"/>
                <a:cs typeface="+mn-cs"/>
              </a:rPr>
              <a:t>限制</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，用户设置任意大小，并</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由系统自动分配到多个服务器</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上。</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10" name="矩形 9"/>
          <p:cNvSpPr/>
          <p:nvPr/>
        </p:nvSpPr>
        <p:spPr>
          <a:xfrm>
            <a:off x="1176777" y="3974323"/>
            <a:ext cx="6718212" cy="759182"/>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DynamoDB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不再固定使用最终一致性数据模型，而是允许用户选择</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弱一致性</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或者</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强一致性</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endPar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11" name="矩形 10"/>
          <p:cNvSpPr/>
          <p:nvPr/>
        </p:nvSpPr>
        <p:spPr>
          <a:xfrm>
            <a:off x="1176777" y="4874930"/>
            <a:ext cx="6718215" cy="759182"/>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DynamoDB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还在硬件上进行了优化，采用</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固态硬盘</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作为支撑，并根据用户设定的</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读</a:t>
            </a:r>
            <a:r>
              <a:rPr kumimoji="0" lang="en-US" altLang="zh-CN" sz="1800" b="1" i="0" u="none" strike="noStrike" kern="1200" cap="none" spc="0" normalizeH="0" baseline="0" noProof="0" dirty="0">
                <a:ln>
                  <a:noFill/>
                </a:ln>
                <a:solidFill>
                  <a:srgbClr val="70AD47"/>
                </a:solidFill>
                <a:effectLst/>
                <a:uLnTx/>
                <a:uFillTx/>
                <a:latin typeface="微软雅黑"/>
                <a:ea typeface="微软雅黑"/>
                <a:cs typeface="+mn-cs"/>
              </a:rPr>
              <a:t>/</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写流量</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限制预设来确定数据分布的硬盘</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数量。</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12" name="矩形 11"/>
          <p:cNvSpPr/>
          <p:nvPr/>
        </p:nvSpPr>
        <p:spPr>
          <a:xfrm>
            <a:off x="591631" y="2201011"/>
            <a:ext cx="476250" cy="6458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20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矩形 12"/>
          <p:cNvSpPr/>
          <p:nvPr/>
        </p:nvSpPr>
        <p:spPr>
          <a:xfrm>
            <a:off x="591631" y="3129100"/>
            <a:ext cx="476250" cy="645816"/>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20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4" name="矩形 13"/>
          <p:cNvSpPr/>
          <p:nvPr/>
        </p:nvSpPr>
        <p:spPr>
          <a:xfrm>
            <a:off x="591631" y="4025441"/>
            <a:ext cx="476250" cy="6458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微软雅黑"/>
                <a:ea typeface="微软雅黑"/>
                <a:cs typeface="+mn-cs"/>
              </a:rPr>
              <a:t>3</a:t>
            </a:r>
            <a:endParaRPr kumimoji="0" lang="zh-CN" altLang="en-US" sz="20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5" name="矩形 14"/>
          <p:cNvSpPr/>
          <p:nvPr/>
        </p:nvSpPr>
        <p:spPr>
          <a:xfrm>
            <a:off x="591631" y="4927336"/>
            <a:ext cx="476250" cy="645816"/>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uLnTx/>
                <a:uFillTx/>
                <a:latin typeface="微软雅黑"/>
                <a:ea typeface="微软雅黑"/>
                <a:cs typeface="+mn-cs"/>
              </a:rPr>
              <a:t>4</a:t>
            </a:r>
            <a:endParaRPr kumimoji="0" lang="zh-CN" altLang="en-US" sz="2000" b="0" i="0" u="none" strike="noStrike" kern="1200" cap="none" spc="0" normalizeH="0" baseline="0" noProof="0" dirty="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368979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55397" y="2291944"/>
            <a:ext cx="6518131" cy="11079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23.4 </a:t>
            </a:r>
            <a:r>
              <a:rPr kumimoji="0" lang="zh-CN" altLang="en-US"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非关系型数据库</a:t>
            </a:r>
            <a:r>
              <a:rPr kumimoji="0" lang="zh-CN" altLang="en-US"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服务</a:t>
            </a:r>
            <a:endPar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      SimpleDB</a:t>
            </a:r>
            <a:r>
              <a:rPr kumimoji="0" lang="zh-CN" altLang="en-US"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和</a:t>
            </a:r>
            <a:r>
              <a:rPr kumimoji="0" lang="en-US" altLang="zh-CN"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rPr>
              <a:t>DynamoDB</a:t>
            </a:r>
          </a:p>
        </p:txBody>
      </p:sp>
      <p:sp>
        <p:nvSpPr>
          <p:cNvPr id="3" name="等腰三角形 2"/>
          <p:cNvSpPr/>
          <p:nvPr/>
        </p:nvSpPr>
        <p:spPr>
          <a:xfrm rot="5400000">
            <a:off x="2071193" y="5192565"/>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2329000" y="3610405"/>
            <a:ext cx="670568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23.4.1  </a:t>
            </a:r>
            <a:r>
              <a:rPr kumimoji="0" lang="zh-CN" altLang="en-US"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非关系型数据库与传统关系数据库的比较</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
        <p:nvSpPr>
          <p:cNvPr id="7" name="矩形 6"/>
          <p:cNvSpPr/>
          <p:nvPr/>
        </p:nvSpPr>
        <p:spPr>
          <a:xfrm>
            <a:off x="2329000" y="4102072"/>
            <a:ext cx="2818400"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23.4.2  </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SimpleDB</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
        <p:nvSpPr>
          <p:cNvPr id="8" name="矩形 7"/>
          <p:cNvSpPr/>
          <p:nvPr/>
        </p:nvSpPr>
        <p:spPr>
          <a:xfrm>
            <a:off x="2329000" y="4583428"/>
            <a:ext cx="302999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23.4.3  </a:t>
            </a:r>
            <a:r>
              <a:rPr kumimoji="0" lang="en-US" altLang="zh-CN" sz="2100" b="0" i="0" u="none" strike="noStrike" kern="1200" cap="none" spc="225" normalizeH="0" baseline="0" noProof="0" dirty="0" err="1" smtClean="0">
                <a:ln>
                  <a:noFill/>
                </a:ln>
                <a:solidFill>
                  <a:prstClr val="white">
                    <a:lumMod val="65000"/>
                  </a:prstClr>
                </a:solidFill>
                <a:effectLst/>
                <a:uLnTx/>
                <a:uFillTx/>
                <a:latin typeface="微软雅黑"/>
                <a:ea typeface="微软雅黑"/>
                <a:cs typeface="+mn-cs"/>
              </a:rPr>
              <a:t>DynamoDB</a:t>
            </a:r>
            <a:endPar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endParaRPr>
          </a:p>
        </p:txBody>
      </p:sp>
      <p:sp>
        <p:nvSpPr>
          <p:cNvPr id="9" name="矩形 8"/>
          <p:cNvSpPr/>
          <p:nvPr/>
        </p:nvSpPr>
        <p:spPr>
          <a:xfrm>
            <a:off x="2329000" y="5064784"/>
            <a:ext cx="570220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white"/>
                </a:solidFill>
                <a:effectLst/>
                <a:uLnTx/>
                <a:uFillTx/>
                <a:latin typeface="微软雅黑"/>
                <a:ea typeface="微软雅黑"/>
                <a:cs typeface="+mn-cs"/>
              </a:rPr>
              <a:t>23.4.4  </a:t>
            </a:r>
            <a:r>
              <a:rPr kumimoji="0" lang="en-US" altLang="zh-CN" sz="2100" b="0" i="0" u="none" strike="noStrike" kern="500" cap="none" spc="225" normalizeH="0" baseline="0" noProof="0" dirty="0" err="1" smtClean="0">
                <a:ln>
                  <a:noFill/>
                </a:ln>
                <a:solidFill>
                  <a:prstClr val="white"/>
                </a:solidFill>
                <a:effectLst/>
                <a:uLnTx/>
                <a:uFillTx/>
                <a:latin typeface="微软雅黑"/>
                <a:ea typeface="微软雅黑"/>
                <a:cs typeface="+mn-cs"/>
              </a:rPr>
              <a:t>SimpleDB</a:t>
            </a:r>
            <a:r>
              <a:rPr kumimoji="0" lang="zh-CN" altLang="en-US" sz="2100" b="0" i="0" u="none" strike="noStrike" kern="500" cap="none" spc="225" normalizeH="0" baseline="0" noProof="0" dirty="0" smtClean="0">
                <a:ln>
                  <a:noFill/>
                </a:ln>
                <a:solidFill>
                  <a:prstClr val="white"/>
                </a:solidFill>
                <a:effectLst/>
                <a:uLnTx/>
                <a:uFillTx/>
                <a:latin typeface="微软雅黑"/>
                <a:ea typeface="微软雅黑"/>
                <a:cs typeface="+mn-cs"/>
              </a:rPr>
              <a:t>和</a:t>
            </a:r>
            <a:r>
              <a:rPr kumimoji="0" lang="en-US" altLang="zh-CN" sz="2100" b="0" i="0" u="none" strike="noStrike" kern="500" cap="none" spc="225" normalizeH="0" baseline="0" noProof="0" dirty="0" err="1" smtClean="0">
                <a:ln>
                  <a:noFill/>
                </a:ln>
                <a:solidFill>
                  <a:prstClr val="white"/>
                </a:solidFill>
                <a:effectLst/>
                <a:uLnTx/>
                <a:uFillTx/>
                <a:latin typeface="微软雅黑"/>
                <a:ea typeface="微软雅黑"/>
                <a:cs typeface="+mn-cs"/>
              </a:rPr>
              <a:t>DynamoDB</a:t>
            </a:r>
            <a:r>
              <a:rPr kumimoji="0" lang="zh-CN" altLang="en-US" sz="2100" b="0" i="0" u="none" strike="noStrike" kern="500" cap="none" spc="225" normalizeH="0" baseline="0" noProof="0" dirty="0" smtClean="0">
                <a:ln>
                  <a:noFill/>
                </a:ln>
                <a:solidFill>
                  <a:prstClr val="white"/>
                </a:solidFill>
                <a:effectLst/>
                <a:uLnTx/>
                <a:uFillTx/>
                <a:latin typeface="微软雅黑"/>
                <a:ea typeface="微软雅黑"/>
                <a:cs typeface="+mn-cs"/>
              </a:rPr>
              <a:t>的比较</a:t>
            </a:r>
            <a:endParaRPr kumimoji="0" lang="zh-CN" altLang="en-US" sz="2100" b="0" i="0" u="none" strike="noStrike" kern="500" cap="none" spc="225" normalizeH="0" baseline="0" noProof="0" dirty="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172228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7</a:t>
            </a:fld>
            <a:endParaRPr lang="zh-CN" altLang="en-US" dirty="0"/>
          </a:p>
        </p:txBody>
      </p:sp>
      <p:sp>
        <p:nvSpPr>
          <p:cNvPr id="4" name="文本框 3"/>
          <p:cNvSpPr txBox="1"/>
          <p:nvPr/>
        </p:nvSpPr>
        <p:spPr>
          <a:xfrm>
            <a:off x="404049" y="808059"/>
            <a:ext cx="3025187" cy="461665"/>
          </a:xfrm>
          <a:prstGeom prst="rect">
            <a:avLst/>
          </a:prstGeom>
          <a:noFill/>
        </p:spPr>
        <p:txBody>
          <a:bodyPr wrap="none" rtlCol="0">
            <a:spAutoFit/>
          </a:bodyPr>
          <a:lstStyle/>
          <a:p>
            <a:r>
              <a:rPr lang="en-US" altLang="zh-CN" sz="2400" b="1" dirty="0" smtClean="0">
                <a:solidFill>
                  <a:schemeClr val="accent6"/>
                </a:solidFill>
              </a:rPr>
              <a:t>Dynamo</a:t>
            </a:r>
            <a:r>
              <a:rPr lang="zh-CN" altLang="en-US" sz="2400" b="1" dirty="0" smtClean="0">
                <a:solidFill>
                  <a:schemeClr val="accent6"/>
                </a:solidFill>
              </a:rPr>
              <a:t>的</a:t>
            </a:r>
            <a:r>
              <a:rPr lang="zh-CN" altLang="en-US" sz="2400" b="1" dirty="0">
                <a:solidFill>
                  <a:schemeClr val="accent6"/>
                </a:solidFill>
              </a:rPr>
              <a:t>存储节点</a:t>
            </a:r>
          </a:p>
        </p:txBody>
      </p:sp>
      <p:sp>
        <p:nvSpPr>
          <p:cNvPr id="5" name="椭圆 4"/>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pic>
        <p:nvPicPr>
          <p:cNvPr id="1026" name="图片 11" descr="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3804" y="1903181"/>
            <a:ext cx="2505231" cy="2971482"/>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descr="4-1"/>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339" t="74240" r="73770" b="4502"/>
          <a:stretch/>
        </p:blipFill>
        <p:spPr bwMode="auto">
          <a:xfrm>
            <a:off x="3868191" y="2444042"/>
            <a:ext cx="1865470" cy="1889760"/>
          </a:xfrm>
          <a:custGeom>
            <a:avLst/>
            <a:gdLst>
              <a:gd name="connsiteX0" fmla="*/ 932735 w 1865470"/>
              <a:gd name="connsiteY0" fmla="*/ 0 h 1889760"/>
              <a:gd name="connsiteX1" fmla="*/ 1865470 w 1865470"/>
              <a:gd name="connsiteY1" fmla="*/ 944880 h 1889760"/>
              <a:gd name="connsiteX2" fmla="*/ 932735 w 1865470"/>
              <a:gd name="connsiteY2" fmla="*/ 1889760 h 1889760"/>
              <a:gd name="connsiteX3" fmla="*/ 0 w 1865470"/>
              <a:gd name="connsiteY3" fmla="*/ 944880 h 1889760"/>
              <a:gd name="connsiteX4" fmla="*/ 932735 w 1865470"/>
              <a:gd name="connsiteY4" fmla="*/ 0 h 188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470" h="1889760">
                <a:moveTo>
                  <a:pt x="932735" y="0"/>
                </a:moveTo>
                <a:cubicBezTo>
                  <a:pt x="1447870" y="0"/>
                  <a:pt x="1865470" y="423037"/>
                  <a:pt x="1865470" y="944880"/>
                </a:cubicBezTo>
                <a:cubicBezTo>
                  <a:pt x="1865470" y="1466723"/>
                  <a:pt x="1447870" y="1889760"/>
                  <a:pt x="932735" y="1889760"/>
                </a:cubicBezTo>
                <a:cubicBezTo>
                  <a:pt x="417600" y="1889760"/>
                  <a:pt x="0" y="1466723"/>
                  <a:pt x="0" y="944880"/>
                </a:cubicBezTo>
                <a:cubicBezTo>
                  <a:pt x="0" y="423037"/>
                  <a:pt x="417600" y="0"/>
                  <a:pt x="932735" y="0"/>
                </a:cubicBezTo>
                <a:close/>
              </a:path>
            </a:pathLst>
          </a:custGeom>
          <a:noFill/>
          <a:ln w="9525">
            <a:solidFill>
              <a:schemeClr val="accent6"/>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椭圆 10"/>
          <p:cNvSpPr/>
          <p:nvPr/>
        </p:nvSpPr>
        <p:spPr>
          <a:xfrm>
            <a:off x="6253804" y="4105042"/>
            <a:ext cx="678181" cy="678181"/>
          </a:xfrm>
          <a:prstGeom prst="ellipse">
            <a:avLst/>
          </a:prstGeom>
          <a:solidFill>
            <a:schemeClr val="accent6">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1" idx="7"/>
          </p:cNvCxnSpPr>
          <p:nvPr/>
        </p:nvCxnSpPr>
        <p:spPr>
          <a:xfrm>
            <a:off x="5474815" y="2733442"/>
            <a:ext cx="1357853" cy="1470917"/>
          </a:xfrm>
          <a:prstGeom prst="line">
            <a:avLst/>
          </a:prstGeom>
          <a:ln w="95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39471" y="4333802"/>
            <a:ext cx="1865470" cy="438570"/>
          </a:xfrm>
          <a:prstGeom prst="line">
            <a:avLst/>
          </a:prstGeom>
          <a:ln w="952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61984" y="1506454"/>
            <a:ext cx="5323893" cy="400110"/>
          </a:xfrm>
          <a:prstGeom prst="rect">
            <a:avLst/>
          </a:prstGeom>
          <a:solidFill>
            <a:schemeClr val="accent6"/>
          </a:solidFill>
        </p:spPr>
        <p:txBody>
          <a:bodyPr wrap="none">
            <a:spAutoFit/>
          </a:bodyPr>
          <a:lstStyle/>
          <a:p>
            <a:r>
              <a:rPr lang="en-US" altLang="zh-CN" sz="2000" dirty="0">
                <a:solidFill>
                  <a:schemeClr val="bg1"/>
                </a:solidFill>
              </a:rPr>
              <a:t>Dynamo</a:t>
            </a:r>
            <a:r>
              <a:rPr lang="zh-CN" altLang="en-US" sz="2000" dirty="0">
                <a:solidFill>
                  <a:schemeClr val="bg1"/>
                </a:solidFill>
              </a:rPr>
              <a:t>中的存储节点呈无中心的环状分布。</a:t>
            </a:r>
          </a:p>
        </p:txBody>
      </p:sp>
      <p:sp>
        <p:nvSpPr>
          <p:cNvPr id="24" name="矩形 23"/>
          <p:cNvSpPr/>
          <p:nvPr/>
        </p:nvSpPr>
        <p:spPr>
          <a:xfrm>
            <a:off x="1165805" y="2548776"/>
            <a:ext cx="1750672" cy="3693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lt1"/>
                </a:solidFill>
              </a:rPr>
              <a:t>preference list</a:t>
            </a:r>
            <a:endParaRPr lang="zh-CN" altLang="en-US" dirty="0">
              <a:solidFill>
                <a:schemeClr val="lt1"/>
              </a:solidFill>
            </a:endParaRPr>
          </a:p>
        </p:txBody>
      </p:sp>
      <p:sp>
        <p:nvSpPr>
          <p:cNvPr id="25" name="矩形 24"/>
          <p:cNvSpPr/>
          <p:nvPr/>
        </p:nvSpPr>
        <p:spPr>
          <a:xfrm>
            <a:off x="1174534" y="3978131"/>
            <a:ext cx="1479508" cy="3693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lt1"/>
                </a:solidFill>
              </a:rPr>
              <a:t>coordinator</a:t>
            </a:r>
            <a:endParaRPr lang="zh-CN" altLang="en-US" dirty="0">
              <a:solidFill>
                <a:schemeClr val="lt1"/>
              </a:solidFill>
            </a:endParaRPr>
          </a:p>
        </p:txBody>
      </p:sp>
      <p:sp>
        <p:nvSpPr>
          <p:cNvPr id="26" name="矩形 25"/>
          <p:cNvSpPr/>
          <p:nvPr/>
        </p:nvSpPr>
        <p:spPr>
          <a:xfrm>
            <a:off x="1174535" y="2902335"/>
            <a:ext cx="2591489" cy="646331"/>
          </a:xfrm>
          <a:prstGeom prst="rect">
            <a:avLst/>
          </a:prstGeom>
        </p:spPr>
        <p:txBody>
          <a:bodyPr wrap="square">
            <a:spAutoFit/>
          </a:bodyPr>
          <a:lstStyle/>
          <a:p>
            <a:r>
              <a:rPr lang="zh-CN" altLang="en-US" dirty="0">
                <a:solidFill>
                  <a:schemeClr val="tx1">
                    <a:lumMod val="75000"/>
                    <a:lumOff val="25000"/>
                  </a:schemeClr>
                </a:solidFill>
              </a:rPr>
              <a:t>存储与某个特定键值相对应的数据的节点列表</a:t>
            </a:r>
          </a:p>
        </p:txBody>
      </p:sp>
      <p:sp>
        <p:nvSpPr>
          <p:cNvPr id="27" name="矩形 26"/>
          <p:cNvSpPr/>
          <p:nvPr/>
        </p:nvSpPr>
        <p:spPr>
          <a:xfrm>
            <a:off x="1176714" y="4360407"/>
            <a:ext cx="2954655" cy="369332"/>
          </a:xfrm>
          <a:prstGeom prst="rect">
            <a:avLst/>
          </a:prstGeom>
        </p:spPr>
        <p:txBody>
          <a:bodyPr wrap="none">
            <a:spAutoFit/>
          </a:bodyPr>
          <a:lstStyle/>
          <a:p>
            <a:r>
              <a:rPr lang="zh-CN" altLang="en-US" dirty="0">
                <a:solidFill>
                  <a:schemeClr val="tx1">
                    <a:lumMod val="75000"/>
                    <a:lumOff val="25000"/>
                  </a:schemeClr>
                </a:solidFill>
              </a:rPr>
              <a:t>执行一次读或写操作的节点</a:t>
            </a:r>
          </a:p>
        </p:txBody>
      </p:sp>
      <p:sp>
        <p:nvSpPr>
          <p:cNvPr id="28" name="矩形 27"/>
          <p:cNvSpPr/>
          <p:nvPr/>
        </p:nvSpPr>
        <p:spPr>
          <a:xfrm>
            <a:off x="361984" y="5410298"/>
            <a:ext cx="8369651" cy="369332"/>
          </a:xfrm>
          <a:prstGeom prst="rect">
            <a:avLst/>
          </a:prstGeom>
          <a:solidFill>
            <a:schemeClr val="bg1">
              <a:lumMod val="85000"/>
            </a:schemeClr>
          </a:solidFill>
        </p:spPr>
        <p:txBody>
          <a:bodyPr wrap="square">
            <a:spAutoFit/>
          </a:bodyPr>
          <a:lstStyle/>
          <a:p>
            <a:r>
              <a:rPr lang="zh-CN" altLang="en-US" dirty="0">
                <a:solidFill>
                  <a:schemeClr val="tx1">
                    <a:lumMod val="75000"/>
                    <a:lumOff val="25000"/>
                  </a:schemeClr>
                </a:solidFill>
              </a:rPr>
              <a:t>通常，</a:t>
            </a:r>
            <a:r>
              <a:rPr lang="en-US" altLang="zh-CN" dirty="0" smtClean="0">
                <a:solidFill>
                  <a:schemeClr val="tx1">
                    <a:lumMod val="75000"/>
                    <a:lumOff val="25000"/>
                  </a:schemeClr>
                </a:solidFill>
              </a:rPr>
              <a:t>coordinator </a:t>
            </a:r>
            <a:r>
              <a:rPr lang="zh-CN" altLang="en-US" dirty="0" smtClean="0">
                <a:solidFill>
                  <a:schemeClr val="tx1">
                    <a:lumMod val="75000"/>
                    <a:lumOff val="25000"/>
                  </a:schemeClr>
                </a:solidFill>
              </a:rPr>
              <a:t>是 </a:t>
            </a:r>
            <a:r>
              <a:rPr lang="en-US" altLang="zh-CN" dirty="0" smtClean="0">
                <a:solidFill>
                  <a:schemeClr val="tx1">
                    <a:lumMod val="75000"/>
                    <a:lumOff val="25000"/>
                  </a:schemeClr>
                </a:solidFill>
              </a:rPr>
              <a:t>preference list </a:t>
            </a:r>
            <a:r>
              <a:rPr lang="zh-CN" altLang="en-US" dirty="0" smtClean="0">
                <a:solidFill>
                  <a:schemeClr val="tx1">
                    <a:lumMod val="75000"/>
                    <a:lumOff val="25000"/>
                  </a:schemeClr>
                </a:solidFill>
              </a:rPr>
              <a:t>上</a:t>
            </a:r>
            <a:r>
              <a:rPr lang="zh-CN" altLang="en-US" dirty="0">
                <a:solidFill>
                  <a:schemeClr val="tx1">
                    <a:lumMod val="75000"/>
                    <a:lumOff val="25000"/>
                  </a:schemeClr>
                </a:solidFill>
              </a:rPr>
              <a:t>的第一个节点</a:t>
            </a:r>
          </a:p>
        </p:txBody>
      </p:sp>
      <p:sp>
        <p:nvSpPr>
          <p:cNvPr id="29" name="矩形 28"/>
          <p:cNvSpPr/>
          <p:nvPr/>
        </p:nvSpPr>
        <p:spPr>
          <a:xfrm>
            <a:off x="361448" y="2551417"/>
            <a:ext cx="535565" cy="20497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两</a:t>
            </a:r>
            <a:r>
              <a:rPr lang="zh-CN" altLang="en-US" dirty="0" smtClean="0"/>
              <a:t>个基本概念</a:t>
            </a:r>
            <a:endParaRPr lang="zh-CN" altLang="en-US" dirty="0"/>
          </a:p>
        </p:txBody>
      </p:sp>
      <p:sp>
        <p:nvSpPr>
          <p:cNvPr id="31" name="左大括号 30"/>
          <p:cNvSpPr/>
          <p:nvPr/>
        </p:nvSpPr>
        <p:spPr>
          <a:xfrm>
            <a:off x="897013" y="2712511"/>
            <a:ext cx="277521" cy="1439266"/>
          </a:xfrm>
          <a:prstGeom prst="leftBrace">
            <a:avLst>
              <a:gd name="adj1" fmla="val 49519"/>
              <a:gd name="adj2" fmla="val 50000"/>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63418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21148" y="2112184"/>
            <a:ext cx="5914192" cy="16041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4" name="矩形 13"/>
          <p:cNvSpPr/>
          <p:nvPr/>
        </p:nvSpPr>
        <p:spPr>
          <a:xfrm>
            <a:off x="2521148" y="3973502"/>
            <a:ext cx="5914192" cy="16041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46810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SimpleDB</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和</a:t>
            </a:r>
            <a:r>
              <a:rPr kumimoji="0" lang="en-US" altLang="zh-CN" sz="2400" b="1" i="0" u="none" strike="noStrike" kern="1200" cap="none" spc="0" normalizeH="0" baseline="0" noProof="0" dirty="0" err="1">
                <a:ln>
                  <a:noFill/>
                </a:ln>
                <a:solidFill>
                  <a:srgbClr val="70AD47"/>
                </a:solidFill>
                <a:effectLst/>
                <a:uLnTx/>
                <a:uFillTx/>
                <a:latin typeface="微软雅黑"/>
                <a:ea typeface="微软雅黑"/>
                <a:cs typeface="+mn-cs"/>
              </a:rPr>
              <a:t>DynamoDB</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的比较</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155786"/>
            <a:ext cx="31197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23.4 </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非关系型数据库服务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25648" y="1398356"/>
            <a:ext cx="8009692" cy="458908"/>
          </a:xfrm>
          <a:prstGeom prst="rect">
            <a:avLst/>
          </a:prstGeom>
          <a:solidFill>
            <a:schemeClr val="tx1">
              <a:lumMod val="75000"/>
              <a:lumOff val="25000"/>
            </a:scheme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微软雅黑"/>
                <a:ea typeface="微软雅黑"/>
                <a:cs typeface="+mn-cs"/>
              </a:rPr>
              <a:t>SimpleDB</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和</a:t>
            </a:r>
            <a:r>
              <a:rPr kumimoji="0" lang="en-US" altLang="zh-CN" sz="1800" b="0" i="0" u="none" strike="noStrike" kern="1200" cap="none" spc="0" normalizeH="0" baseline="0" noProof="0" dirty="0" err="1">
                <a:ln>
                  <a:noFill/>
                </a:ln>
                <a:solidFill>
                  <a:prstClr val="white"/>
                </a:solidFill>
                <a:effectLst/>
                <a:uLnTx/>
                <a:uFillTx/>
                <a:latin typeface="微软雅黑"/>
                <a:ea typeface="微软雅黑"/>
                <a:cs typeface="+mn-cs"/>
              </a:rPr>
              <a:t>DynamoDB</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都是</a:t>
            </a: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Amazon</a:t>
            </a: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提供的非关系型数据库服务。</a:t>
            </a:r>
            <a:endPar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矩形 7"/>
          <p:cNvSpPr/>
          <p:nvPr/>
        </p:nvSpPr>
        <p:spPr>
          <a:xfrm>
            <a:off x="425648" y="2112184"/>
            <a:ext cx="1784152" cy="1604154"/>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微软雅黑"/>
                <a:ea typeface="微软雅黑"/>
                <a:cs typeface="+mn-cs"/>
              </a:rPr>
              <a:t>SimpleDB</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矩形 8"/>
          <p:cNvSpPr/>
          <p:nvPr/>
        </p:nvSpPr>
        <p:spPr>
          <a:xfrm>
            <a:off x="425648" y="3973502"/>
            <a:ext cx="1784152" cy="160415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微软雅黑"/>
                <a:ea typeface="微软雅黑"/>
                <a:cs typeface="+mn-cs"/>
              </a:rPr>
              <a:t>DynamoDB</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矩形 9"/>
          <p:cNvSpPr/>
          <p:nvPr/>
        </p:nvSpPr>
        <p:spPr>
          <a:xfrm>
            <a:off x="2744594" y="2312104"/>
            <a:ext cx="5380231" cy="13388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限制了每张表的大小，更适合于小规模复杂的工作。自动对所有属性进行索引，提供了更加强大的查询功能。</a:t>
            </a:r>
          </a:p>
        </p:txBody>
      </p:sp>
      <p:sp>
        <p:nvSpPr>
          <p:cNvPr id="12" name="矩形 11"/>
          <p:cNvSpPr/>
          <p:nvPr/>
        </p:nvSpPr>
        <p:spPr>
          <a:xfrm>
            <a:off x="2744593" y="4106165"/>
            <a:ext cx="5380231" cy="13388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支持自动将数据和负载分布到多个服务器上，并未限制存储在单个表中数据量的大小，适用于较大规模负载的</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工作。</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Tree>
    <p:extLst>
      <p:ext uri="{BB962C8B-B14F-4D97-AF65-F5344CB8AC3E}">
        <p14:creationId xmlns:p14="http://schemas.microsoft.com/office/powerpoint/2010/main" val="203131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2951090" y="1498375"/>
            <a:ext cx="3998210"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23.1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基础存储架构</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Dynamo</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3" name="矩形 62"/>
          <p:cNvSpPr/>
          <p:nvPr/>
        </p:nvSpPr>
        <p:spPr>
          <a:xfrm>
            <a:off x="2949618" y="1981649"/>
            <a:ext cx="3012363"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23.2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弹性计算云</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EC2</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6" name="矩形 35"/>
          <p:cNvSpPr/>
          <p:nvPr/>
        </p:nvSpPr>
        <p:spPr>
          <a:xfrm>
            <a:off x="2949618" y="2447253"/>
            <a:ext cx="3110147"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23.3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简单存储服务</a:t>
            </a: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S3</a:t>
            </a:r>
            <a:endParaRPr kumimoji="0" lang="zh-CN" altLang="en-US" sz="2100" b="0" i="0" u="none" strike="noStrike" kern="1200" cap="none" spc="225"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9" name="圆角矩形 38"/>
          <p:cNvSpPr/>
          <p:nvPr/>
        </p:nvSpPr>
        <p:spPr>
          <a:xfrm>
            <a:off x="2875069" y="290207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0" name="矩形 39"/>
          <p:cNvSpPr/>
          <p:nvPr/>
        </p:nvSpPr>
        <p:spPr>
          <a:xfrm>
            <a:off x="2949618" y="2912857"/>
            <a:ext cx="5618850" cy="41549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23.4 </a:t>
            </a:r>
            <a:r>
              <a:rPr kumimoji="0" lang="zh-CN" altLang="en-US" sz="2100" b="0" i="0" u="none" strike="noStrike" kern="1200" cap="none" spc="225"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非关系型数据库服务</a:t>
            </a:r>
            <a:endParaRPr kumimoji="0" lang="zh-CN" altLang="en-US" sz="2000" b="0" i="0" u="none" strike="noStrike" kern="1200" cap="none" spc="-15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8" name="圆角矩形 47"/>
          <p:cNvSpPr/>
          <p:nvPr/>
        </p:nvSpPr>
        <p:spPr>
          <a:xfrm>
            <a:off x="2875069" y="3367680"/>
            <a:ext cx="5693399" cy="394200"/>
          </a:xfrm>
          <a:prstGeom prst="roundRect">
            <a:avLst>
              <a:gd name="adj" fmla="val 20658"/>
            </a:avLst>
          </a:prstGeom>
          <a:solidFill>
            <a:srgbClr val="7AB8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9" name="矩形 48"/>
          <p:cNvSpPr/>
          <p:nvPr/>
        </p:nvSpPr>
        <p:spPr>
          <a:xfrm>
            <a:off x="2949618" y="3378460"/>
            <a:ext cx="3659976"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23.5 </a:t>
            </a:r>
            <a:r>
              <a:rPr kumimoji="0" lang="zh-CN" altLang="en-US" sz="2100" b="0"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关系数据库服务</a:t>
            </a:r>
            <a:r>
              <a:rPr kumimoji="0" lang="en-US" altLang="zh-CN" sz="2100" b="0"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RDS</a:t>
            </a:r>
            <a:endParaRPr kumimoji="0" lang="zh-CN" altLang="en-US" sz="2100" b="0"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6041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64997" y="2858001"/>
            <a:ext cx="5495415"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23.5 </a:t>
            </a:r>
            <a:r>
              <a:rPr kumimoji="0" lang="zh-CN" altLang="en-US"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关系数据库服务</a:t>
            </a: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RDS</a:t>
            </a:r>
            <a:endParaRPr kumimoji="0" lang="en-US" altLang="zh-CN"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endParaRPr>
          </a:p>
        </p:txBody>
      </p:sp>
      <p:sp>
        <p:nvSpPr>
          <p:cNvPr id="3" name="等腰三角形 2"/>
          <p:cNvSpPr/>
          <p:nvPr/>
        </p:nvSpPr>
        <p:spPr>
          <a:xfrm rot="5400000">
            <a:off x="2584999" y="3738186"/>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2842806" y="3610405"/>
            <a:ext cx="3453189"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white"/>
                </a:solidFill>
                <a:effectLst/>
                <a:uLnTx/>
                <a:uFillTx/>
                <a:latin typeface="微软雅黑"/>
                <a:ea typeface="微软雅黑"/>
                <a:cs typeface="+mn-cs"/>
              </a:rPr>
              <a:t>23.5.1  </a:t>
            </a:r>
            <a:r>
              <a:rPr kumimoji="0" lang="en-US" altLang="zh-CN" sz="2100" b="0" i="0" u="none" strike="noStrike" kern="500" cap="none" spc="225" normalizeH="0" baseline="0" noProof="0" dirty="0">
                <a:ln>
                  <a:noFill/>
                </a:ln>
                <a:solidFill>
                  <a:prstClr val="white"/>
                </a:solidFill>
                <a:effectLst/>
                <a:uLnTx/>
                <a:uFillTx/>
                <a:latin typeface="微软雅黑"/>
                <a:ea typeface="微软雅黑"/>
                <a:cs typeface="+mn-cs"/>
              </a:rPr>
              <a:t>RDS</a:t>
            </a:r>
            <a:r>
              <a:rPr kumimoji="0" lang="zh-CN" altLang="en-US" sz="2100" b="0" i="0" u="none" strike="noStrike" kern="500" cap="none" spc="225" normalizeH="0" baseline="0" noProof="0" dirty="0">
                <a:ln>
                  <a:noFill/>
                </a:ln>
                <a:solidFill>
                  <a:prstClr val="white"/>
                </a:solidFill>
                <a:effectLst/>
                <a:uLnTx/>
                <a:uFillTx/>
                <a:latin typeface="微软雅黑"/>
                <a:ea typeface="微软雅黑"/>
                <a:cs typeface="+mn-cs"/>
              </a:rPr>
              <a:t>的基本原理</a:t>
            </a:r>
          </a:p>
        </p:txBody>
      </p:sp>
      <p:sp>
        <p:nvSpPr>
          <p:cNvPr id="7" name="矩形 6"/>
          <p:cNvSpPr/>
          <p:nvPr/>
        </p:nvSpPr>
        <p:spPr>
          <a:xfrm>
            <a:off x="2842806" y="4102072"/>
            <a:ext cx="285687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1200" cap="none" spc="225" normalizeH="0" baseline="0" noProof="0" dirty="0" smtClean="0">
                <a:ln>
                  <a:noFill/>
                </a:ln>
                <a:solidFill>
                  <a:prstClr val="white">
                    <a:lumMod val="65000"/>
                  </a:prstClr>
                </a:solidFill>
                <a:effectLst/>
                <a:uLnTx/>
                <a:uFillTx/>
                <a:latin typeface="微软雅黑"/>
                <a:ea typeface="微软雅黑"/>
                <a:cs typeface="+mn-cs"/>
              </a:rPr>
              <a:t>23.5.2  </a:t>
            </a:r>
            <a:r>
              <a:rPr kumimoji="0" lang="en-US" altLang="zh-CN"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RDS</a:t>
            </a:r>
            <a:r>
              <a:rPr kumimoji="0" lang="zh-CN" altLang="en-US" sz="2100" b="0" i="0" u="none" strike="noStrike" kern="1200" cap="none" spc="225" normalizeH="0" baseline="0" noProof="0" dirty="0">
                <a:ln>
                  <a:noFill/>
                </a:ln>
                <a:solidFill>
                  <a:prstClr val="white">
                    <a:lumMod val="65000"/>
                  </a:prstClr>
                </a:solidFill>
                <a:effectLst/>
                <a:uLnTx/>
                <a:uFillTx/>
                <a:latin typeface="微软雅黑"/>
                <a:ea typeface="微软雅黑"/>
                <a:cs typeface="+mn-cs"/>
              </a:rPr>
              <a:t>的使用</a:t>
            </a:r>
          </a:p>
        </p:txBody>
      </p:sp>
    </p:spTree>
    <p:extLst>
      <p:ext uri="{BB962C8B-B14F-4D97-AF65-F5344CB8AC3E}">
        <p14:creationId xmlns:p14="http://schemas.microsoft.com/office/powerpoint/2010/main" val="395618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3" name="文本框 2"/>
          <p:cNvSpPr txBox="1"/>
          <p:nvPr/>
        </p:nvSpPr>
        <p:spPr>
          <a:xfrm>
            <a:off x="404049" y="808059"/>
            <a:ext cx="23679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RDS</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的基本原理</a:t>
            </a:r>
          </a:p>
        </p:txBody>
      </p:sp>
      <p:sp>
        <p:nvSpPr>
          <p:cNvPr id="4" name="椭圆 3"/>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矩形 4"/>
          <p:cNvSpPr/>
          <p:nvPr/>
        </p:nvSpPr>
        <p:spPr>
          <a:xfrm>
            <a:off x="199435" y="96020"/>
            <a:ext cx="41633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23.5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关系数据库服务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RDS</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3" name="组合 22"/>
          <p:cNvGrpSpPr/>
          <p:nvPr/>
        </p:nvGrpSpPr>
        <p:grpSpPr>
          <a:xfrm>
            <a:off x="5627370" y="2129333"/>
            <a:ext cx="2926080" cy="3614717"/>
            <a:chOff x="5477692" y="1715298"/>
            <a:chExt cx="2926080" cy="3614717"/>
          </a:xfrm>
        </p:grpSpPr>
        <p:sp>
          <p:nvSpPr>
            <p:cNvPr id="6" name="矩形 5"/>
            <p:cNvSpPr/>
            <p:nvPr/>
          </p:nvSpPr>
          <p:spPr>
            <a:xfrm>
              <a:off x="5477692" y="1715298"/>
              <a:ext cx="2926080" cy="4963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网络</a:t>
              </a:r>
            </a:p>
          </p:txBody>
        </p:sp>
        <p:sp>
          <p:nvSpPr>
            <p:cNvPr id="8" name="椭圆 7"/>
            <p:cNvSpPr/>
            <p:nvPr/>
          </p:nvSpPr>
          <p:spPr>
            <a:xfrm>
              <a:off x="5477692" y="2623886"/>
              <a:ext cx="766354" cy="7663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椭圆 9"/>
            <p:cNvSpPr/>
            <p:nvPr/>
          </p:nvSpPr>
          <p:spPr>
            <a:xfrm>
              <a:off x="6557555" y="2623886"/>
              <a:ext cx="766354" cy="7663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椭圆 10"/>
            <p:cNvSpPr/>
            <p:nvPr/>
          </p:nvSpPr>
          <p:spPr>
            <a:xfrm>
              <a:off x="7637418" y="2623886"/>
              <a:ext cx="766354" cy="7663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p:cNvSpPr/>
            <p:nvPr/>
          </p:nvSpPr>
          <p:spPr>
            <a:xfrm>
              <a:off x="5534497" y="2822397"/>
              <a:ext cx="65274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CPU</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矩形 12"/>
            <p:cNvSpPr/>
            <p:nvPr/>
          </p:nvSpPr>
          <p:spPr>
            <a:xfrm>
              <a:off x="6614360" y="2822397"/>
              <a:ext cx="65274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CPU</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4" name="矩形 13"/>
            <p:cNvSpPr/>
            <p:nvPr/>
          </p:nvSpPr>
          <p:spPr>
            <a:xfrm>
              <a:off x="7694223" y="2822397"/>
              <a:ext cx="65274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CPU</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5" name="矩形 14"/>
            <p:cNvSpPr/>
            <p:nvPr/>
          </p:nvSpPr>
          <p:spPr>
            <a:xfrm>
              <a:off x="5477692" y="3754251"/>
              <a:ext cx="766354" cy="4963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内存</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6" name="矩形 15"/>
            <p:cNvSpPr/>
            <p:nvPr/>
          </p:nvSpPr>
          <p:spPr>
            <a:xfrm>
              <a:off x="6557554" y="3754251"/>
              <a:ext cx="766354" cy="4963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内存</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7" name="矩形 16"/>
            <p:cNvSpPr/>
            <p:nvPr/>
          </p:nvSpPr>
          <p:spPr>
            <a:xfrm>
              <a:off x="7637418" y="3754251"/>
              <a:ext cx="766354" cy="4963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内存</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2" name="流程图: 磁盘 11"/>
            <p:cNvSpPr/>
            <p:nvPr/>
          </p:nvSpPr>
          <p:spPr>
            <a:xfrm>
              <a:off x="5477692" y="4589786"/>
              <a:ext cx="766354" cy="740229"/>
            </a:xfrm>
            <a:prstGeom prst="flowChartMagneticDisk">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硬盘</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9" name="流程图: 磁盘 18"/>
            <p:cNvSpPr/>
            <p:nvPr/>
          </p:nvSpPr>
          <p:spPr>
            <a:xfrm>
              <a:off x="6557554" y="4589786"/>
              <a:ext cx="766354" cy="740229"/>
            </a:xfrm>
            <a:prstGeom prst="flowChartMagneticDisk">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硬盘</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流程图: 磁盘 19"/>
            <p:cNvSpPr/>
            <p:nvPr/>
          </p:nvSpPr>
          <p:spPr>
            <a:xfrm>
              <a:off x="7637418" y="4589786"/>
              <a:ext cx="766354" cy="740229"/>
            </a:xfrm>
            <a:prstGeom prst="flowChartMagneticDisk">
              <a:avLst/>
            </a:prstGeom>
            <a:solidFill>
              <a:schemeClr val="tx1">
                <a:lumMod val="75000"/>
                <a:lumOff val="2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硬盘</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21" name="直接连接符 20"/>
            <p:cNvCxnSpPr/>
            <p:nvPr/>
          </p:nvCxnSpPr>
          <p:spPr>
            <a:xfrm>
              <a:off x="5860869" y="2211687"/>
              <a:ext cx="0" cy="4093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860869" y="3344949"/>
              <a:ext cx="0" cy="4093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860869" y="4250640"/>
              <a:ext cx="0" cy="4093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940732" y="2211687"/>
              <a:ext cx="0" cy="4093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940732" y="3344949"/>
              <a:ext cx="0" cy="4093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940732" y="4250640"/>
              <a:ext cx="0" cy="4093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011886" y="2211687"/>
              <a:ext cx="0" cy="4093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011886" y="3344949"/>
              <a:ext cx="0" cy="4093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011886" y="4250640"/>
              <a:ext cx="0" cy="4093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361983" y="1376363"/>
            <a:ext cx="8334341" cy="784830"/>
          </a:xfrm>
          <a:prstGeom prst="rect">
            <a:avLst/>
          </a:prstGeom>
        </p:spPr>
        <p:txBody>
          <a:bodyPr wrap="square">
            <a:spAutoFit/>
          </a:bodyPr>
          <a:lstStyle/>
          <a:p>
            <a:pPr marL="0" marR="0" lvl="0" indent="0" algn="l" defTabSz="914400" rtl="0" eaLnBrk="1" fontAlgn="auto" latinLnBrk="0" hangingPunct="1">
              <a:lnSpc>
                <a:spcPts val="27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Amazon RDS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将</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MySQL</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数据库移植到集群中，在一定的范围内解决了关系数据库的可扩展性问题。</a:t>
            </a:r>
          </a:p>
        </p:txBody>
      </p:sp>
      <p:sp>
        <p:nvSpPr>
          <p:cNvPr id="33" name="矩形 32"/>
          <p:cNvSpPr/>
          <p:nvPr/>
        </p:nvSpPr>
        <p:spPr>
          <a:xfrm>
            <a:off x="361983" y="2864887"/>
            <a:ext cx="4939015" cy="438582"/>
          </a:xfrm>
          <a:prstGeom prst="rect">
            <a:avLst/>
          </a:prstGeom>
        </p:spPr>
        <p:txBody>
          <a:bodyPr wrap="square">
            <a:spAutoFit/>
          </a:bodyPr>
          <a:lstStyle/>
          <a:p>
            <a:pPr marL="0" marR="0" lvl="0" indent="0" algn="l" defTabSz="914400" rtl="0" eaLnBrk="1" fontAlgn="auto" latinLnBrk="0" hangingPunct="1">
              <a:lnSpc>
                <a:spcPts val="27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MySQL</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集群方式采用了</a:t>
            </a:r>
            <a:r>
              <a:rPr kumimoji="0" lang="en-US" altLang="zh-CN" sz="1800" b="1" i="0" u="none" strike="noStrike" kern="1200" cap="none" spc="0" normalizeH="0" baseline="0" noProof="0" dirty="0">
                <a:ln>
                  <a:noFill/>
                </a:ln>
                <a:solidFill>
                  <a:srgbClr val="70AD47"/>
                </a:solidFill>
                <a:effectLst/>
                <a:uLnTx/>
                <a:uFillTx/>
                <a:latin typeface="微软雅黑"/>
                <a:ea typeface="微软雅黑"/>
                <a:cs typeface="+mn-cs"/>
              </a:rPr>
              <a:t>Share-Nothing</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架构</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p>
        </p:txBody>
      </p:sp>
      <p:sp>
        <p:nvSpPr>
          <p:cNvPr id="34" name="矩形 33"/>
          <p:cNvSpPr/>
          <p:nvPr/>
        </p:nvSpPr>
        <p:spPr>
          <a:xfrm>
            <a:off x="393519" y="3426976"/>
            <a:ext cx="4841965" cy="784830"/>
          </a:xfrm>
          <a:prstGeom prst="rect">
            <a:avLst/>
          </a:prstGeom>
        </p:spPr>
        <p:txBody>
          <a:bodyPr wrap="square">
            <a:spAutoFit/>
          </a:bodyPr>
          <a:lstStyle/>
          <a:p>
            <a:pPr marL="0" marR="0" lvl="0" indent="0" algn="l" defTabSz="914400" rtl="0" eaLnBrk="1" fontAlgn="auto" latinLnBrk="0" hangingPunct="1">
              <a:lnSpc>
                <a:spcPts val="27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每台数据库服务器都是完全独立的计算机系统，通过</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网络相连</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不共享任何资源</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p>
        </p:txBody>
      </p:sp>
      <p:sp>
        <p:nvSpPr>
          <p:cNvPr id="35" name="矩形 34"/>
          <p:cNvSpPr/>
          <p:nvPr/>
        </p:nvSpPr>
        <p:spPr>
          <a:xfrm>
            <a:off x="393520" y="4335313"/>
            <a:ext cx="4850674" cy="1477328"/>
          </a:xfrm>
          <a:prstGeom prst="rect">
            <a:avLst/>
          </a:prstGeom>
        </p:spPr>
        <p:txBody>
          <a:bodyPr wrap="square">
            <a:spAutoFit/>
          </a:bodyPr>
          <a:lstStyle/>
          <a:p>
            <a:pPr marL="0" marR="0" lvl="0" indent="0" algn="l" defTabSz="914400" rtl="0" eaLnBrk="1" fontAlgn="auto" latinLnBrk="0" hangingPunct="1">
              <a:lnSpc>
                <a:spcPts val="27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这是一个具有</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较高可扩展性</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的架构，当数据库处理能力不足时，可以通过</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增加服务器数量</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来提高处理能力，同时多个服务器也增加了</a:t>
            </a:r>
            <a:r>
              <a:rPr kumimoji="0" lang="zh-CN" altLang="en-US" sz="1800" b="1" i="0" u="none" strike="noStrike" kern="1200" cap="none" spc="0" normalizeH="0" baseline="0" noProof="0" dirty="0">
                <a:ln>
                  <a:noFill/>
                </a:ln>
                <a:solidFill>
                  <a:srgbClr val="70AD47"/>
                </a:solidFill>
                <a:effectLst/>
                <a:uLnTx/>
                <a:uFillTx/>
                <a:latin typeface="微软雅黑"/>
                <a:ea typeface="微软雅黑"/>
                <a:cs typeface="+mn-cs"/>
              </a:rPr>
              <a:t>数据库并发访问的能力</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p>
        </p:txBody>
      </p:sp>
    </p:spTree>
    <p:extLst>
      <p:ext uri="{BB962C8B-B14F-4D97-AF65-F5344CB8AC3E}">
        <p14:creationId xmlns:p14="http://schemas.microsoft.com/office/powerpoint/2010/main" val="280850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5" name="矩形 4"/>
          <p:cNvSpPr/>
          <p:nvPr/>
        </p:nvSpPr>
        <p:spPr>
          <a:xfrm>
            <a:off x="199435" y="96020"/>
            <a:ext cx="41633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23.5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关系数据库服务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RDS</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404049" y="808059"/>
            <a:ext cx="23679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RDS</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的基本原理</a:t>
            </a:r>
          </a:p>
        </p:txBody>
      </p:sp>
      <p:sp>
        <p:nvSpPr>
          <p:cNvPr id="7" name="椭圆 6"/>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4" name="组合 33"/>
          <p:cNvGrpSpPr/>
          <p:nvPr/>
        </p:nvGrpSpPr>
        <p:grpSpPr>
          <a:xfrm>
            <a:off x="677422" y="1764878"/>
            <a:ext cx="7716925" cy="2537056"/>
            <a:chOff x="838200" y="1750861"/>
            <a:chExt cx="7716925" cy="2537056"/>
          </a:xfrm>
        </p:grpSpPr>
        <p:sp>
          <p:nvSpPr>
            <p:cNvPr id="9" name="椭圆 8"/>
            <p:cNvSpPr/>
            <p:nvPr/>
          </p:nvSpPr>
          <p:spPr>
            <a:xfrm>
              <a:off x="838200" y="2162175"/>
              <a:ext cx="1819275" cy="18192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p:nvSpPr>
          <p:spPr>
            <a:xfrm>
              <a:off x="1035897" y="2898339"/>
              <a:ext cx="14334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rPr>
                <a:t>集群</a:t>
              </a: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MySQL</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12" name="组合 11"/>
            <p:cNvGrpSpPr/>
            <p:nvPr/>
          </p:nvGrpSpPr>
          <p:grpSpPr>
            <a:xfrm>
              <a:off x="4231558" y="1864985"/>
              <a:ext cx="824598" cy="809625"/>
              <a:chOff x="4021299" y="2684136"/>
              <a:chExt cx="824598" cy="809625"/>
            </a:xfrm>
          </p:grpSpPr>
          <p:sp>
            <p:nvSpPr>
              <p:cNvPr id="10" name="椭圆 9"/>
              <p:cNvSpPr/>
              <p:nvPr/>
            </p:nvSpPr>
            <p:spPr>
              <a:xfrm>
                <a:off x="4036272" y="2684136"/>
                <a:ext cx="809625" cy="8096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p:cNvSpPr/>
              <p:nvPr/>
            </p:nvSpPr>
            <p:spPr>
              <a:xfrm>
                <a:off x="4021299" y="2898339"/>
                <a:ext cx="7809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小表</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13" name="右箭头 12"/>
            <p:cNvSpPr/>
            <p:nvPr/>
          </p:nvSpPr>
          <p:spPr>
            <a:xfrm>
              <a:off x="2713962" y="2840689"/>
              <a:ext cx="1687817" cy="48463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p:cNvSpPr/>
            <p:nvPr/>
          </p:nvSpPr>
          <p:spPr>
            <a:xfrm>
              <a:off x="2898005" y="2382223"/>
              <a:ext cx="110799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表单</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划分</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smtClean="0">
                  <a:ln>
                    <a:noFill/>
                  </a:ln>
                  <a:solidFill>
                    <a:prstClr val="black">
                      <a:lumMod val="75000"/>
                      <a:lumOff val="25000"/>
                    </a:prstClr>
                  </a:solidFill>
                  <a:effectLst/>
                  <a:uLnTx/>
                  <a:uFillTx/>
                  <a:latin typeface="微软雅黑"/>
                  <a:ea typeface="微软雅黑"/>
                  <a:cs typeface="+mn-cs"/>
                </a:rPr>
                <a:t>Sharding</a:t>
              </a:r>
              <a:endPar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endParaRPr>
            </a:p>
          </p:txBody>
        </p:sp>
        <p:grpSp>
          <p:nvGrpSpPr>
            <p:cNvPr id="15" name="组合 14"/>
            <p:cNvGrpSpPr/>
            <p:nvPr/>
          </p:nvGrpSpPr>
          <p:grpSpPr>
            <a:xfrm>
              <a:off x="4572000" y="2678192"/>
              <a:ext cx="809625" cy="809625"/>
              <a:chOff x="4036272" y="2684136"/>
              <a:chExt cx="809625" cy="809625"/>
            </a:xfrm>
          </p:grpSpPr>
          <p:sp>
            <p:nvSpPr>
              <p:cNvPr id="16" name="椭圆 15"/>
              <p:cNvSpPr/>
              <p:nvPr/>
            </p:nvSpPr>
            <p:spPr>
              <a:xfrm>
                <a:off x="4036272" y="2684136"/>
                <a:ext cx="809625" cy="8096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矩形 16"/>
              <p:cNvSpPr/>
              <p:nvPr/>
            </p:nvSpPr>
            <p:spPr>
              <a:xfrm>
                <a:off x="4044245" y="2895353"/>
                <a:ext cx="7809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小表</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18" name="组合 17"/>
            <p:cNvGrpSpPr/>
            <p:nvPr/>
          </p:nvGrpSpPr>
          <p:grpSpPr>
            <a:xfrm>
              <a:off x="4231558" y="3478292"/>
              <a:ext cx="809625" cy="809625"/>
              <a:chOff x="4036272" y="2684136"/>
              <a:chExt cx="809625" cy="809625"/>
            </a:xfrm>
          </p:grpSpPr>
          <p:sp>
            <p:nvSpPr>
              <p:cNvPr id="19" name="椭圆 18"/>
              <p:cNvSpPr/>
              <p:nvPr/>
            </p:nvSpPr>
            <p:spPr>
              <a:xfrm>
                <a:off x="4036272" y="2684136"/>
                <a:ext cx="809625" cy="8096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0" name="矩形 19"/>
              <p:cNvSpPr/>
              <p:nvPr/>
            </p:nvSpPr>
            <p:spPr>
              <a:xfrm>
                <a:off x="4046584" y="2895353"/>
                <a:ext cx="78899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小表</a:t>
                </a:r>
                <a:r>
                  <a:rPr kumimoji="0" lang="en-US" altLang="zh-CN" sz="1800" b="0" i="0" u="none" strike="noStrike" kern="1200" cap="none" spc="0" normalizeH="0" baseline="0" noProof="0" dirty="0" smtClean="0">
                    <a:ln>
                      <a:noFill/>
                    </a:ln>
                    <a:solidFill>
                      <a:prstClr val="white"/>
                    </a:solidFill>
                    <a:effectLst/>
                    <a:uLnTx/>
                    <a:uFillTx/>
                    <a:latin typeface="微软雅黑"/>
                    <a:ea typeface="微软雅黑"/>
                    <a:cs typeface="+mn-cs"/>
                  </a:rPr>
                  <a:t>n</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22" name="右箭头 21"/>
            <p:cNvSpPr/>
            <p:nvPr/>
          </p:nvSpPr>
          <p:spPr>
            <a:xfrm>
              <a:off x="5122831" y="2021538"/>
              <a:ext cx="1463793" cy="48463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矩形 22"/>
            <p:cNvSpPr/>
            <p:nvPr/>
          </p:nvSpPr>
          <p:spPr>
            <a:xfrm>
              <a:off x="5360956" y="1750861"/>
              <a:ext cx="87716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存储于</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p:txBody>
        </p:sp>
        <p:sp>
          <p:nvSpPr>
            <p:cNvPr id="24" name="矩形 23"/>
            <p:cNvSpPr/>
            <p:nvPr/>
          </p:nvSpPr>
          <p:spPr>
            <a:xfrm>
              <a:off x="6653299" y="1973913"/>
              <a:ext cx="1628059" cy="57241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5" name="矩形 24"/>
            <p:cNvSpPr/>
            <p:nvPr/>
          </p:nvSpPr>
          <p:spPr>
            <a:xfrm>
              <a:off x="6687587" y="2092047"/>
              <a:ext cx="15696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数据库服务器</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6" name="右箭头 25"/>
            <p:cNvSpPr/>
            <p:nvPr/>
          </p:nvSpPr>
          <p:spPr>
            <a:xfrm>
              <a:off x="5396598" y="2847094"/>
              <a:ext cx="1463793" cy="48463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7" name="矩形 26"/>
            <p:cNvSpPr/>
            <p:nvPr/>
          </p:nvSpPr>
          <p:spPr>
            <a:xfrm>
              <a:off x="5634723" y="2576417"/>
              <a:ext cx="87716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存储于</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p:txBody>
        </p:sp>
        <p:sp>
          <p:nvSpPr>
            <p:cNvPr id="28" name="矩形 27"/>
            <p:cNvSpPr/>
            <p:nvPr/>
          </p:nvSpPr>
          <p:spPr>
            <a:xfrm>
              <a:off x="6927066" y="2799469"/>
              <a:ext cx="1628059" cy="57241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矩形 28"/>
            <p:cNvSpPr/>
            <p:nvPr/>
          </p:nvSpPr>
          <p:spPr>
            <a:xfrm>
              <a:off x="6961354" y="2917603"/>
              <a:ext cx="15696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数据库服务器</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0" name="右箭头 29"/>
            <p:cNvSpPr/>
            <p:nvPr/>
          </p:nvSpPr>
          <p:spPr>
            <a:xfrm>
              <a:off x="5079315" y="3689509"/>
              <a:ext cx="1463793" cy="48463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1" name="矩形 30"/>
            <p:cNvSpPr/>
            <p:nvPr/>
          </p:nvSpPr>
          <p:spPr>
            <a:xfrm>
              <a:off x="5317440" y="3418832"/>
              <a:ext cx="87716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存储于</a:t>
              </a:r>
              <a:endPar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endParaRPr>
            </a:p>
          </p:txBody>
        </p:sp>
        <p:sp>
          <p:nvSpPr>
            <p:cNvPr id="32" name="矩形 31"/>
            <p:cNvSpPr/>
            <p:nvPr/>
          </p:nvSpPr>
          <p:spPr>
            <a:xfrm>
              <a:off x="6609783" y="3641884"/>
              <a:ext cx="1628059" cy="57241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3" name="矩形 32"/>
            <p:cNvSpPr/>
            <p:nvPr/>
          </p:nvSpPr>
          <p:spPr>
            <a:xfrm>
              <a:off x="6644071" y="3760018"/>
              <a:ext cx="15696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数据库服务器</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35" name="矩形 34"/>
          <p:cNvSpPr/>
          <p:nvPr/>
        </p:nvSpPr>
        <p:spPr>
          <a:xfrm>
            <a:off x="338238" y="4825941"/>
            <a:ext cx="8304653" cy="7848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ts val="27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表单主要根据业务的需要进行针对性的划分，对数据库的管理人员提出了非常高的</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要求，如果</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划分得不科学，则查询经常会跨表单和服务器，性能就会严重下降。</a:t>
            </a:r>
          </a:p>
        </p:txBody>
      </p:sp>
    </p:spTree>
    <p:extLst>
      <p:ext uri="{BB962C8B-B14F-4D97-AF65-F5344CB8AC3E}">
        <p14:creationId xmlns:p14="http://schemas.microsoft.com/office/powerpoint/2010/main" val="236293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grpSp>
        <p:nvGrpSpPr>
          <p:cNvPr id="61" name="组合 60"/>
          <p:cNvGrpSpPr/>
          <p:nvPr/>
        </p:nvGrpSpPr>
        <p:grpSpPr>
          <a:xfrm>
            <a:off x="469447" y="1500006"/>
            <a:ext cx="5329644" cy="4125730"/>
            <a:chOff x="-1332410" y="1500006"/>
            <a:chExt cx="5329644" cy="4125730"/>
          </a:xfrm>
        </p:grpSpPr>
        <p:sp>
          <p:nvSpPr>
            <p:cNvPr id="60" name="圆角矩形 59"/>
            <p:cNvSpPr/>
            <p:nvPr/>
          </p:nvSpPr>
          <p:spPr>
            <a:xfrm>
              <a:off x="-1332410" y="2684499"/>
              <a:ext cx="5329644" cy="2941237"/>
            </a:xfrm>
            <a:prstGeom prst="roundRect">
              <a:avLst>
                <a:gd name="adj" fmla="val 3545"/>
              </a:avLst>
            </a:prstGeom>
            <a:noFill/>
            <a:ln w="19050">
              <a:solidFill>
                <a:schemeClr val="tx1">
                  <a:lumMod val="75000"/>
                  <a:lumOff val="2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流程图: 磁盘 3"/>
            <p:cNvSpPr/>
            <p:nvPr/>
          </p:nvSpPr>
          <p:spPr>
            <a:xfrm>
              <a:off x="-579120" y="4606834"/>
              <a:ext cx="1158240" cy="748937"/>
            </a:xfrm>
            <a:prstGeom prst="flowChartMagneticDisk">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7" name="组合 6"/>
            <p:cNvGrpSpPr/>
            <p:nvPr/>
          </p:nvGrpSpPr>
          <p:grpSpPr>
            <a:xfrm>
              <a:off x="1653632" y="3082834"/>
              <a:ext cx="811889" cy="518061"/>
              <a:chOff x="1653632" y="3082834"/>
              <a:chExt cx="811889" cy="518061"/>
            </a:xfrm>
          </p:grpSpPr>
          <p:sp>
            <p:nvSpPr>
              <p:cNvPr id="5" name="流程图: 磁盘 4"/>
              <p:cNvSpPr/>
              <p:nvPr/>
            </p:nvSpPr>
            <p:spPr>
              <a:xfrm>
                <a:off x="1658983" y="3082834"/>
                <a:ext cx="801188" cy="518061"/>
              </a:xfrm>
              <a:prstGeom prst="flowChartMagneticDisk">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框 5"/>
              <p:cNvSpPr txBox="1"/>
              <p:nvPr/>
            </p:nvSpPr>
            <p:spPr>
              <a:xfrm>
                <a:off x="1653632" y="3266356"/>
                <a:ext cx="81188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Slave A</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8" name="组合 7"/>
            <p:cNvGrpSpPr/>
            <p:nvPr/>
          </p:nvGrpSpPr>
          <p:grpSpPr>
            <a:xfrm>
              <a:off x="1653632" y="3796936"/>
              <a:ext cx="806539" cy="518061"/>
              <a:chOff x="1653632" y="3082834"/>
              <a:chExt cx="806539" cy="518061"/>
            </a:xfrm>
          </p:grpSpPr>
          <p:sp>
            <p:nvSpPr>
              <p:cNvPr id="9" name="流程图: 磁盘 8"/>
              <p:cNvSpPr/>
              <p:nvPr/>
            </p:nvSpPr>
            <p:spPr>
              <a:xfrm>
                <a:off x="1658983" y="3082834"/>
                <a:ext cx="801188" cy="518061"/>
              </a:xfrm>
              <a:prstGeom prst="flowChartMagneticDisk">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文本框 9"/>
              <p:cNvSpPr txBox="1"/>
              <p:nvPr/>
            </p:nvSpPr>
            <p:spPr>
              <a:xfrm>
                <a:off x="1653632" y="3266356"/>
                <a:ext cx="7974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Slave B</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11" name="组合 10"/>
            <p:cNvGrpSpPr/>
            <p:nvPr/>
          </p:nvGrpSpPr>
          <p:grpSpPr>
            <a:xfrm>
              <a:off x="1653632" y="4528456"/>
              <a:ext cx="806539" cy="518061"/>
              <a:chOff x="1653632" y="3082834"/>
              <a:chExt cx="806539" cy="518061"/>
            </a:xfrm>
          </p:grpSpPr>
          <p:sp>
            <p:nvSpPr>
              <p:cNvPr id="12" name="流程图: 磁盘 11"/>
              <p:cNvSpPr/>
              <p:nvPr/>
            </p:nvSpPr>
            <p:spPr>
              <a:xfrm>
                <a:off x="1658983" y="3082834"/>
                <a:ext cx="801188" cy="518061"/>
              </a:xfrm>
              <a:prstGeom prst="flowChartMagneticDisk">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文本框 12"/>
              <p:cNvSpPr txBox="1"/>
              <p:nvPr/>
            </p:nvSpPr>
            <p:spPr>
              <a:xfrm>
                <a:off x="1653632" y="3266356"/>
                <a:ext cx="8054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Slave C</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14" name="文本框 13"/>
            <p:cNvSpPr txBox="1"/>
            <p:nvPr/>
          </p:nvSpPr>
          <p:spPr>
            <a:xfrm>
              <a:off x="-479523" y="4892628"/>
              <a:ext cx="944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Master B</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5" name="流程图: 磁盘 14"/>
            <p:cNvSpPr/>
            <p:nvPr/>
          </p:nvSpPr>
          <p:spPr>
            <a:xfrm>
              <a:off x="-579120" y="2849730"/>
              <a:ext cx="1158240" cy="748937"/>
            </a:xfrm>
            <a:prstGeom prst="flowChartMagneticDisk">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框 15"/>
            <p:cNvSpPr txBox="1"/>
            <p:nvPr/>
          </p:nvSpPr>
          <p:spPr>
            <a:xfrm>
              <a:off x="-479523" y="3135524"/>
              <a:ext cx="9590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prstClr val="white"/>
                  </a:solidFill>
                  <a:effectLst/>
                  <a:uLnTx/>
                  <a:uFillTx/>
                  <a:latin typeface="微软雅黑"/>
                  <a:ea typeface="微软雅黑"/>
                  <a:cs typeface="+mn-cs"/>
                </a:rPr>
                <a:t>Master A</a:t>
              </a:r>
              <a:endParaRPr kumimoji="0" lang="zh-CN" altLang="en-US" sz="1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7" name="圆角矩形 16"/>
            <p:cNvSpPr/>
            <p:nvPr/>
          </p:nvSpPr>
          <p:spPr>
            <a:xfrm>
              <a:off x="1497873" y="2928209"/>
              <a:ext cx="1123406" cy="2412274"/>
            </a:xfrm>
            <a:prstGeom prst="roundRect">
              <a:avLst>
                <a:gd name="adj" fmla="val 28962"/>
              </a:avLst>
            </a:prstGeom>
            <a:noFill/>
            <a:ln w="19050">
              <a:solidFill>
                <a:schemeClr val="tx1">
                  <a:lumMod val="75000"/>
                  <a:lumOff val="2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9" name="直接箭头连接符 18"/>
            <p:cNvCxnSpPr>
              <a:stCxn id="4" idx="4"/>
              <a:endCxn id="6" idx="1"/>
            </p:cNvCxnSpPr>
            <p:nvPr/>
          </p:nvCxnSpPr>
          <p:spPr>
            <a:xfrm flipV="1">
              <a:off x="579120" y="3420245"/>
              <a:ext cx="1074512" cy="156105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4" idx="4"/>
              <a:endCxn id="9" idx="2"/>
            </p:cNvCxnSpPr>
            <p:nvPr/>
          </p:nvCxnSpPr>
          <p:spPr>
            <a:xfrm flipV="1">
              <a:off x="579120" y="4055967"/>
              <a:ext cx="1079863" cy="925336"/>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4" idx="4"/>
              <a:endCxn id="13" idx="1"/>
            </p:cNvCxnSpPr>
            <p:nvPr/>
          </p:nvCxnSpPr>
          <p:spPr>
            <a:xfrm flipV="1">
              <a:off x="579120" y="4865867"/>
              <a:ext cx="1074512" cy="115436"/>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上下箭头 37"/>
            <p:cNvSpPr/>
            <p:nvPr/>
          </p:nvSpPr>
          <p:spPr>
            <a:xfrm>
              <a:off x="-252549" y="3598667"/>
              <a:ext cx="513806" cy="1008167"/>
            </a:xfrm>
            <a:prstGeom prst="upDownArrow">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9" name="文本框 38"/>
            <p:cNvSpPr txBox="1"/>
            <p:nvPr/>
          </p:nvSpPr>
          <p:spPr>
            <a:xfrm>
              <a:off x="-200055" y="3718673"/>
              <a:ext cx="400110" cy="810478"/>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主从备份</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nvGrpSpPr>
            <p:cNvPr id="43" name="组合 42"/>
            <p:cNvGrpSpPr/>
            <p:nvPr/>
          </p:nvGrpSpPr>
          <p:grpSpPr>
            <a:xfrm>
              <a:off x="-923109" y="1655603"/>
              <a:ext cx="4467497" cy="698573"/>
              <a:chOff x="-923109" y="1811421"/>
              <a:chExt cx="4467497" cy="698573"/>
            </a:xfrm>
          </p:grpSpPr>
          <p:grpSp>
            <p:nvGrpSpPr>
              <p:cNvPr id="28" name="组合 27"/>
              <p:cNvGrpSpPr/>
              <p:nvPr/>
            </p:nvGrpSpPr>
            <p:grpSpPr>
              <a:xfrm>
                <a:off x="-923109" y="1841563"/>
                <a:ext cx="923109" cy="426720"/>
                <a:chOff x="-923109" y="1841563"/>
                <a:chExt cx="923109" cy="426720"/>
              </a:xfrm>
            </p:grpSpPr>
            <p:sp>
              <p:nvSpPr>
                <p:cNvPr id="26" name="矩形 25"/>
                <p:cNvSpPr/>
                <p:nvPr/>
              </p:nvSpPr>
              <p:spPr>
                <a:xfrm>
                  <a:off x="-923109" y="1841563"/>
                  <a:ext cx="923109" cy="426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7" name="文本框 26"/>
                <p:cNvSpPr txBox="1"/>
                <p:nvPr/>
              </p:nvSpPr>
              <p:spPr>
                <a:xfrm>
                  <a:off x="-861665" y="1885646"/>
                  <a:ext cx="8002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cs"/>
                    </a:rPr>
                    <a:t>客户端</a:t>
                  </a:r>
                </a:p>
              </p:txBody>
            </p:sp>
          </p:grpSp>
          <p:grpSp>
            <p:nvGrpSpPr>
              <p:cNvPr id="29" name="组合 28"/>
              <p:cNvGrpSpPr/>
              <p:nvPr/>
            </p:nvGrpSpPr>
            <p:grpSpPr>
              <a:xfrm>
                <a:off x="859971" y="1841563"/>
                <a:ext cx="923109" cy="426720"/>
                <a:chOff x="-923109" y="1841563"/>
                <a:chExt cx="923109" cy="426720"/>
              </a:xfrm>
            </p:grpSpPr>
            <p:sp>
              <p:nvSpPr>
                <p:cNvPr id="30" name="矩形 29"/>
                <p:cNvSpPr/>
                <p:nvPr/>
              </p:nvSpPr>
              <p:spPr>
                <a:xfrm>
                  <a:off x="-923109" y="1841563"/>
                  <a:ext cx="923109" cy="426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1" name="文本框 30"/>
                <p:cNvSpPr txBox="1"/>
                <p:nvPr/>
              </p:nvSpPr>
              <p:spPr>
                <a:xfrm>
                  <a:off x="-861665" y="1885646"/>
                  <a:ext cx="8002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cs"/>
                    </a:rPr>
                    <a:t>客户端</a:t>
                  </a:r>
                </a:p>
              </p:txBody>
            </p:sp>
          </p:grpSp>
          <p:grpSp>
            <p:nvGrpSpPr>
              <p:cNvPr id="32" name="组合 31"/>
              <p:cNvGrpSpPr/>
              <p:nvPr/>
            </p:nvGrpSpPr>
            <p:grpSpPr>
              <a:xfrm>
                <a:off x="2621279" y="1841563"/>
                <a:ext cx="923109" cy="426720"/>
                <a:chOff x="-923109" y="1841563"/>
                <a:chExt cx="923109" cy="426720"/>
              </a:xfrm>
            </p:grpSpPr>
            <p:sp>
              <p:nvSpPr>
                <p:cNvPr id="33" name="矩形 32"/>
                <p:cNvSpPr/>
                <p:nvPr/>
              </p:nvSpPr>
              <p:spPr>
                <a:xfrm>
                  <a:off x="-923109" y="1841563"/>
                  <a:ext cx="923109" cy="426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4" name="文本框 33"/>
                <p:cNvSpPr txBox="1"/>
                <p:nvPr/>
              </p:nvSpPr>
              <p:spPr>
                <a:xfrm>
                  <a:off x="-861665" y="1885646"/>
                  <a:ext cx="8002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cs"/>
                    </a:rPr>
                    <a:t>客户端</a:t>
                  </a:r>
                </a:p>
              </p:txBody>
            </p:sp>
          </p:grpSp>
          <p:sp>
            <p:nvSpPr>
              <p:cNvPr id="35" name="任意多边形 34"/>
              <p:cNvSpPr/>
              <p:nvPr/>
            </p:nvSpPr>
            <p:spPr>
              <a:xfrm>
                <a:off x="-461554" y="2255520"/>
                <a:ext cx="3544388" cy="235131"/>
              </a:xfrm>
              <a:custGeom>
                <a:avLst/>
                <a:gdLst>
                  <a:gd name="connsiteX0" fmla="*/ 0 w 3544388"/>
                  <a:gd name="connsiteY0" fmla="*/ 8709 h 235131"/>
                  <a:gd name="connsiteX1" fmla="*/ 0 w 3544388"/>
                  <a:gd name="connsiteY1" fmla="*/ 235131 h 235131"/>
                  <a:gd name="connsiteX2" fmla="*/ 3544388 w 3544388"/>
                  <a:gd name="connsiteY2" fmla="*/ 235131 h 235131"/>
                  <a:gd name="connsiteX3" fmla="*/ 3544388 w 3544388"/>
                  <a:gd name="connsiteY3" fmla="*/ 0 h 235131"/>
                </a:gdLst>
                <a:ahLst/>
                <a:cxnLst>
                  <a:cxn ang="0">
                    <a:pos x="connsiteX0" y="connsiteY0"/>
                  </a:cxn>
                  <a:cxn ang="0">
                    <a:pos x="connsiteX1" y="connsiteY1"/>
                  </a:cxn>
                  <a:cxn ang="0">
                    <a:pos x="connsiteX2" y="connsiteY2"/>
                  </a:cxn>
                  <a:cxn ang="0">
                    <a:pos x="connsiteX3" y="connsiteY3"/>
                  </a:cxn>
                </a:cxnLst>
                <a:rect l="l" t="t" r="r" b="b"/>
                <a:pathLst>
                  <a:path w="3544388" h="235131">
                    <a:moveTo>
                      <a:pt x="0" y="8709"/>
                    </a:moveTo>
                    <a:lnTo>
                      <a:pt x="0" y="235131"/>
                    </a:lnTo>
                    <a:lnTo>
                      <a:pt x="3544388" y="235131"/>
                    </a:lnTo>
                    <a:lnTo>
                      <a:pt x="3544388" y="0"/>
                    </a:ln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37" name="直接连接符 36"/>
              <p:cNvCxnSpPr>
                <a:stCxn id="30" idx="2"/>
              </p:cNvCxnSpPr>
              <p:nvPr/>
            </p:nvCxnSpPr>
            <p:spPr>
              <a:xfrm flipH="1">
                <a:off x="1321524" y="2268283"/>
                <a:ext cx="2" cy="241711"/>
              </a:xfrm>
              <a:prstGeom prst="lin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1" name="文本框 40"/>
              <p:cNvSpPr txBox="1"/>
              <p:nvPr/>
            </p:nvSpPr>
            <p:spPr>
              <a:xfrm>
                <a:off x="153246" y="1811421"/>
                <a:ext cx="5597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2" name="文本框 41"/>
              <p:cNvSpPr txBox="1"/>
              <p:nvPr/>
            </p:nvSpPr>
            <p:spPr>
              <a:xfrm>
                <a:off x="1922295" y="1811421"/>
                <a:ext cx="5597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44" name="圆角矩形 43"/>
            <p:cNvSpPr/>
            <p:nvPr/>
          </p:nvSpPr>
          <p:spPr>
            <a:xfrm>
              <a:off x="-1332410" y="1500006"/>
              <a:ext cx="5329644" cy="1018914"/>
            </a:xfrm>
            <a:prstGeom prst="roundRect">
              <a:avLst>
                <a:gd name="adj" fmla="val 11539"/>
              </a:avLst>
            </a:prstGeom>
            <a:noFill/>
            <a:ln w="19050">
              <a:solidFill>
                <a:schemeClr val="tx1">
                  <a:lumMod val="75000"/>
                  <a:lumOff val="2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5" name="下箭头 44"/>
            <p:cNvSpPr/>
            <p:nvPr/>
          </p:nvSpPr>
          <p:spPr>
            <a:xfrm>
              <a:off x="-252549" y="2422165"/>
              <a:ext cx="513806" cy="427565"/>
            </a:xfrm>
            <a:prstGeom prst="downArrow">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7" name="文本框 46"/>
            <p:cNvSpPr txBox="1"/>
            <p:nvPr/>
          </p:nvSpPr>
          <p:spPr>
            <a:xfrm>
              <a:off x="-200055" y="2489145"/>
              <a:ext cx="400110" cy="271869"/>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写</a:t>
              </a:r>
            </a:p>
          </p:txBody>
        </p:sp>
        <p:sp>
          <p:nvSpPr>
            <p:cNvPr id="48" name="圆角右箭头 47"/>
            <p:cNvSpPr/>
            <p:nvPr/>
          </p:nvSpPr>
          <p:spPr>
            <a:xfrm rot="10800000">
              <a:off x="3082832" y="2950696"/>
              <a:ext cx="644944" cy="1370114"/>
            </a:xfrm>
            <a:prstGeom prst="bentArrow">
              <a:avLst>
                <a:gd name="adj1" fmla="val 37153"/>
                <a:gd name="adj2" fmla="val 41879"/>
                <a:gd name="adj3" fmla="val 25000"/>
                <a:gd name="adj4" fmla="val 43750"/>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9" name="圆角右箭头 48"/>
            <p:cNvSpPr/>
            <p:nvPr/>
          </p:nvSpPr>
          <p:spPr>
            <a:xfrm rot="10800000" flipH="1">
              <a:off x="-1105615" y="2950696"/>
              <a:ext cx="644944" cy="1370114"/>
            </a:xfrm>
            <a:prstGeom prst="bentArrow">
              <a:avLst>
                <a:gd name="adj1" fmla="val 37153"/>
                <a:gd name="adj2" fmla="val 41879"/>
                <a:gd name="adj3" fmla="val 25000"/>
                <a:gd name="adj4" fmla="val 43750"/>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0" name="文本框 49"/>
            <p:cNvSpPr txBox="1"/>
            <p:nvPr/>
          </p:nvSpPr>
          <p:spPr>
            <a:xfrm>
              <a:off x="-972499" y="3915285"/>
              <a:ext cx="400110" cy="271869"/>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写</a:t>
              </a:r>
            </a:p>
          </p:txBody>
        </p:sp>
        <p:sp>
          <p:nvSpPr>
            <p:cNvPr id="51" name="文本框 50"/>
            <p:cNvSpPr txBox="1"/>
            <p:nvPr/>
          </p:nvSpPr>
          <p:spPr>
            <a:xfrm>
              <a:off x="3139922" y="3915285"/>
              <a:ext cx="400110" cy="271869"/>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读</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cxnSp>
          <p:nvCxnSpPr>
            <p:cNvPr id="53" name="直接箭头连接符 52"/>
            <p:cNvCxnSpPr>
              <a:stCxn id="48" idx="3"/>
              <a:endCxn id="6" idx="3"/>
            </p:cNvCxnSpPr>
            <p:nvPr/>
          </p:nvCxnSpPr>
          <p:spPr>
            <a:xfrm flipH="1" flipV="1">
              <a:off x="2465521" y="3420245"/>
              <a:ext cx="617311" cy="6304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48" idx="3"/>
              <a:endCxn id="9" idx="4"/>
            </p:cNvCxnSpPr>
            <p:nvPr/>
          </p:nvCxnSpPr>
          <p:spPr>
            <a:xfrm flipH="1">
              <a:off x="2460171" y="4050714"/>
              <a:ext cx="622661" cy="5253"/>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48" idx="3"/>
              <a:endCxn id="12" idx="4"/>
            </p:cNvCxnSpPr>
            <p:nvPr/>
          </p:nvCxnSpPr>
          <p:spPr>
            <a:xfrm flipH="1">
              <a:off x="2460171" y="4050714"/>
              <a:ext cx="622661" cy="736773"/>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404049" y="808059"/>
            <a:ext cx="23679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RDS</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的基本原理</a:t>
            </a:r>
          </a:p>
        </p:txBody>
      </p:sp>
      <p:sp>
        <p:nvSpPr>
          <p:cNvPr id="65" name="椭圆 64"/>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6" name="矩形 65"/>
          <p:cNvSpPr/>
          <p:nvPr/>
        </p:nvSpPr>
        <p:spPr>
          <a:xfrm>
            <a:off x="199435" y="96020"/>
            <a:ext cx="41633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23.5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关系数据库服务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RDS</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矩形 66"/>
          <p:cNvSpPr/>
          <p:nvPr/>
        </p:nvSpPr>
        <p:spPr>
          <a:xfrm>
            <a:off x="5992204" y="1443051"/>
            <a:ext cx="2871080" cy="13388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集群</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MySQL</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通过主从备份和读副本技术提高可靠性和数据处理</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能力。</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68" name="矩形 67"/>
          <p:cNvSpPr/>
          <p:nvPr/>
        </p:nvSpPr>
        <p:spPr>
          <a:xfrm>
            <a:off x="6137392" y="4014240"/>
            <a:ext cx="1381942" cy="4720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瘫痪</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9" name="矩形 68"/>
          <p:cNvSpPr/>
          <p:nvPr/>
        </p:nvSpPr>
        <p:spPr>
          <a:xfrm>
            <a:off x="6137392" y="4588111"/>
            <a:ext cx="1381942" cy="4720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升级</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0" name="矩形 69"/>
          <p:cNvSpPr/>
          <p:nvPr/>
        </p:nvSpPr>
        <p:spPr>
          <a:xfrm>
            <a:off x="6137392" y="5177766"/>
            <a:ext cx="1381942" cy="4720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white"/>
                </a:solidFill>
                <a:effectLst/>
                <a:uLnTx/>
                <a:uFillTx/>
                <a:latin typeface="微软雅黑"/>
                <a:ea typeface="微软雅黑"/>
                <a:cs typeface="+mn-cs"/>
              </a:rPr>
              <a:t>并发处理</a:t>
            </a: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3526500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64997" y="2858001"/>
            <a:ext cx="5495415"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23.5 </a:t>
            </a:r>
            <a:r>
              <a:rPr kumimoji="0" lang="zh-CN" altLang="en-US"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关系数据库服务</a:t>
            </a:r>
            <a:r>
              <a:rPr kumimoji="0" lang="en-US" altLang="zh-CN" sz="3300" b="1" i="0" u="none" strike="noStrike" kern="1200" cap="none" spc="225" normalizeH="0" baseline="0" noProof="0" dirty="0" smtClean="0">
                <a:ln>
                  <a:noFill/>
                </a:ln>
                <a:solidFill>
                  <a:srgbClr val="96C527"/>
                </a:solidFill>
                <a:effectLst/>
                <a:uLnTx/>
                <a:uFillTx/>
                <a:latin typeface="微软雅黑" panose="020B0503020204020204" pitchFamily="34" charset="-122"/>
                <a:ea typeface="微软雅黑" panose="020B0503020204020204" pitchFamily="34" charset="-122"/>
                <a:cs typeface="+mn-cs"/>
              </a:rPr>
              <a:t>RDS</a:t>
            </a:r>
            <a:endParaRPr kumimoji="0" lang="en-US" altLang="zh-CN" sz="3300" b="1" i="0" u="none" strike="noStrike" kern="1200" cap="none" spc="225" normalizeH="0" baseline="0" noProof="0" dirty="0">
              <a:ln>
                <a:noFill/>
              </a:ln>
              <a:solidFill>
                <a:srgbClr val="96C527"/>
              </a:solidFill>
              <a:effectLst/>
              <a:uLnTx/>
              <a:uFillTx/>
              <a:latin typeface="微软雅黑" panose="020B0503020204020204" pitchFamily="34" charset="-122"/>
              <a:ea typeface="微软雅黑" panose="020B0503020204020204" pitchFamily="34" charset="-122"/>
              <a:cs typeface="+mn-cs"/>
            </a:endParaRPr>
          </a:p>
        </p:txBody>
      </p:sp>
      <p:sp>
        <p:nvSpPr>
          <p:cNvPr id="3" name="等腰三角形 2"/>
          <p:cNvSpPr/>
          <p:nvPr/>
        </p:nvSpPr>
        <p:spPr>
          <a:xfrm rot="5400000">
            <a:off x="2584999" y="4229853"/>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2842806" y="3610405"/>
            <a:ext cx="3453189"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black">
                    <a:lumMod val="50000"/>
                    <a:lumOff val="50000"/>
                  </a:prstClr>
                </a:solidFill>
                <a:effectLst/>
                <a:uLnTx/>
                <a:uFillTx/>
                <a:latin typeface="微软雅黑"/>
                <a:ea typeface="微软雅黑"/>
                <a:cs typeface="+mn-cs"/>
              </a:rPr>
              <a:t>23.5.1  </a:t>
            </a:r>
            <a:r>
              <a:rPr kumimoji="0" lang="en-US" altLang="zh-CN" sz="2100" b="0" i="0" u="none" strike="noStrike" kern="500" cap="none" spc="225" normalizeH="0" baseline="0" noProof="0" dirty="0">
                <a:ln>
                  <a:noFill/>
                </a:ln>
                <a:solidFill>
                  <a:prstClr val="black">
                    <a:lumMod val="50000"/>
                    <a:lumOff val="50000"/>
                  </a:prstClr>
                </a:solidFill>
                <a:effectLst/>
                <a:uLnTx/>
                <a:uFillTx/>
                <a:latin typeface="微软雅黑"/>
                <a:ea typeface="微软雅黑"/>
                <a:cs typeface="+mn-cs"/>
              </a:rPr>
              <a:t>RDS</a:t>
            </a:r>
            <a:r>
              <a:rPr kumimoji="0" lang="zh-CN" altLang="en-US" sz="2100" b="0" i="0" u="none" strike="noStrike" kern="500" cap="none" spc="225" normalizeH="0" baseline="0" noProof="0" dirty="0">
                <a:ln>
                  <a:noFill/>
                </a:ln>
                <a:solidFill>
                  <a:prstClr val="black">
                    <a:lumMod val="50000"/>
                    <a:lumOff val="50000"/>
                  </a:prstClr>
                </a:solidFill>
                <a:effectLst/>
                <a:uLnTx/>
                <a:uFillTx/>
                <a:latin typeface="微软雅黑"/>
                <a:ea typeface="微软雅黑"/>
                <a:cs typeface="+mn-cs"/>
              </a:rPr>
              <a:t>的基本原理</a:t>
            </a:r>
          </a:p>
        </p:txBody>
      </p:sp>
      <p:sp>
        <p:nvSpPr>
          <p:cNvPr id="7" name="矩形 6"/>
          <p:cNvSpPr/>
          <p:nvPr/>
        </p:nvSpPr>
        <p:spPr>
          <a:xfrm>
            <a:off x="2842806" y="4102072"/>
            <a:ext cx="2856872" cy="4154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00" b="0" i="0" u="none" strike="noStrike" kern="500" cap="none" spc="225" normalizeH="0" baseline="0" noProof="0" dirty="0" smtClean="0">
                <a:ln>
                  <a:noFill/>
                </a:ln>
                <a:solidFill>
                  <a:prstClr val="white"/>
                </a:solidFill>
                <a:effectLst/>
                <a:uLnTx/>
                <a:uFillTx/>
                <a:latin typeface="微软雅黑"/>
                <a:ea typeface="微软雅黑"/>
                <a:cs typeface="+mn-cs"/>
              </a:rPr>
              <a:t>23.5.2  </a:t>
            </a:r>
            <a:r>
              <a:rPr kumimoji="0" lang="en-US" altLang="zh-CN" sz="2100" b="0" i="0" u="none" strike="noStrike" kern="500" cap="none" spc="225" normalizeH="0" baseline="0" noProof="0" dirty="0">
                <a:ln>
                  <a:noFill/>
                </a:ln>
                <a:solidFill>
                  <a:prstClr val="white"/>
                </a:solidFill>
                <a:effectLst/>
                <a:uLnTx/>
                <a:uFillTx/>
                <a:latin typeface="微软雅黑"/>
                <a:ea typeface="微软雅黑"/>
                <a:cs typeface="+mn-cs"/>
              </a:rPr>
              <a:t>RDS</a:t>
            </a:r>
            <a:r>
              <a:rPr kumimoji="0" lang="zh-CN" altLang="en-US" sz="2100" b="0" i="0" u="none" strike="noStrike" kern="500" cap="none" spc="225" normalizeH="0" baseline="0" noProof="0" dirty="0">
                <a:ln>
                  <a:noFill/>
                </a:ln>
                <a:solidFill>
                  <a:prstClr val="white"/>
                </a:solidFill>
                <a:effectLst/>
                <a:uLnTx/>
                <a:uFillTx/>
                <a:latin typeface="微软雅黑"/>
                <a:ea typeface="微软雅黑"/>
                <a:cs typeface="+mn-cs"/>
              </a:rPr>
              <a:t>的使用</a:t>
            </a:r>
          </a:p>
        </p:txBody>
      </p:sp>
    </p:spTree>
    <p:extLst>
      <p:ext uri="{BB962C8B-B14F-4D97-AF65-F5344CB8AC3E}">
        <p14:creationId xmlns:p14="http://schemas.microsoft.com/office/powerpoint/2010/main" val="143352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730C6D-5BB4-4F63-9D16-9EBF769D35DB}" type="slidenum">
              <a:rPr kumimoji="0" lang="zh-CN" altLang="en-US" sz="1200" b="1" i="0" u="none" strike="noStrike" kern="1200" cap="none" spc="0" normalizeH="0" baseline="0" noProof="0" smtClean="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1" i="0" u="none" strike="noStrike" kern="1200" cap="none" spc="0" normalizeH="0" baseline="0" noProof="0" dirty="0">
              <a:ln>
                <a:noFill/>
              </a:ln>
              <a:solidFill>
                <a:prstClr val="black">
                  <a:tint val="75000"/>
                </a:prstClr>
              </a:solidFill>
              <a:effectLst/>
              <a:uLnTx/>
              <a:uFillTx/>
              <a:latin typeface="微软雅黑"/>
              <a:ea typeface="微软雅黑"/>
              <a:cs typeface="+mn-cs"/>
            </a:endParaRPr>
          </a:p>
        </p:txBody>
      </p:sp>
      <p:sp>
        <p:nvSpPr>
          <p:cNvPr id="5" name="文本框 4"/>
          <p:cNvSpPr txBox="1"/>
          <p:nvPr/>
        </p:nvSpPr>
        <p:spPr>
          <a:xfrm>
            <a:off x="404049" y="808059"/>
            <a:ext cx="17524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0AD47"/>
                </a:solidFill>
                <a:effectLst/>
                <a:uLnTx/>
                <a:uFillTx/>
                <a:latin typeface="微软雅黑"/>
                <a:ea typeface="微软雅黑"/>
                <a:cs typeface="+mn-cs"/>
              </a:rPr>
              <a:t>RDS</a:t>
            </a:r>
            <a:r>
              <a:rPr kumimoji="0" lang="zh-CN" altLang="en-US" sz="2400" b="1" i="0" u="none" strike="noStrike" kern="1200" cap="none" spc="0" normalizeH="0" baseline="0" noProof="0" dirty="0" smtClean="0">
                <a:ln>
                  <a:noFill/>
                </a:ln>
                <a:solidFill>
                  <a:srgbClr val="70AD47"/>
                </a:solidFill>
                <a:effectLst/>
                <a:uLnTx/>
                <a:uFillTx/>
                <a:latin typeface="微软雅黑"/>
                <a:ea typeface="微软雅黑"/>
                <a:cs typeface="+mn-cs"/>
              </a:rPr>
              <a:t>的</a:t>
            </a:r>
            <a:r>
              <a:rPr kumimoji="0" lang="zh-CN" altLang="en-US" sz="2400" b="1" i="0" u="none" strike="noStrike" kern="1200" cap="none" spc="0" normalizeH="0" baseline="0" noProof="0" dirty="0">
                <a:ln>
                  <a:noFill/>
                </a:ln>
                <a:solidFill>
                  <a:srgbClr val="70AD47"/>
                </a:solidFill>
                <a:effectLst/>
                <a:uLnTx/>
                <a:uFillTx/>
                <a:latin typeface="微软雅黑"/>
                <a:ea typeface="微软雅黑"/>
                <a:cs typeface="+mn-cs"/>
              </a:rPr>
              <a:t>使用</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7" name="矩形 6"/>
          <p:cNvSpPr/>
          <p:nvPr/>
        </p:nvSpPr>
        <p:spPr>
          <a:xfrm>
            <a:off x="199435" y="96020"/>
            <a:ext cx="41633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23.5 </a:t>
            </a:r>
            <a:r>
              <a:rPr kumimoji="0" lang="zh-CN" altLang="en-US"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关系数据库服务</a:t>
            </a:r>
            <a:r>
              <a:rPr kumimoji="0" lang="en-US" altLang="zh-CN" sz="2400" b="1" i="0" u="none" strike="noStrike" kern="1200" cap="none" spc="225"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RDS</a:t>
            </a:r>
            <a:endParaRPr kumimoji="0" lang="en-US" altLang="zh-CN" sz="2400" b="1" i="0" u="none" strike="noStrike" kern="1200" cap="none" spc="22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552450" y="1520098"/>
            <a:ext cx="8156120" cy="507831"/>
            <a:chOff x="552450" y="1713835"/>
            <a:chExt cx="8156120" cy="507831"/>
          </a:xfrm>
        </p:grpSpPr>
        <p:sp>
          <p:nvSpPr>
            <p:cNvPr id="3" name="矩形 2"/>
            <p:cNvSpPr/>
            <p:nvPr/>
          </p:nvSpPr>
          <p:spPr>
            <a:xfrm>
              <a:off x="725714" y="1713835"/>
              <a:ext cx="7982856" cy="50783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从用户和开发者的角度来看，</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RDS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和一个远程</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MySQL</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关系数据库没什么两样。</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12" name="矩形 11"/>
            <p:cNvSpPr/>
            <p:nvPr/>
          </p:nvSpPr>
          <p:spPr>
            <a:xfrm>
              <a:off x="552450" y="1713835"/>
              <a:ext cx="128525" cy="5078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18" name="组合 17"/>
          <p:cNvGrpSpPr/>
          <p:nvPr/>
        </p:nvGrpSpPr>
        <p:grpSpPr>
          <a:xfrm>
            <a:off x="552450" y="2162005"/>
            <a:ext cx="8156120" cy="923330"/>
            <a:chOff x="552450" y="2308708"/>
            <a:chExt cx="8156120" cy="923330"/>
          </a:xfrm>
        </p:grpSpPr>
        <p:sp>
          <p:nvSpPr>
            <p:cNvPr id="8" name="矩形 7"/>
            <p:cNvSpPr/>
            <p:nvPr/>
          </p:nvSpPr>
          <p:spPr>
            <a:xfrm>
              <a:off x="719075" y="2308708"/>
              <a:ext cx="7989495"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Amazon</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将</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RDS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中的</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MySQL</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服务器实例称做</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DB Instance</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，通过基于</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Web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的</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API</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进行创建和管理，其余的操作可以通过标准的</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MySQL</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通信协议完成。</a:t>
              </a:r>
            </a:p>
          </p:txBody>
        </p:sp>
        <p:sp>
          <p:nvSpPr>
            <p:cNvPr id="13" name="矩形 12"/>
            <p:cNvSpPr/>
            <p:nvPr/>
          </p:nvSpPr>
          <p:spPr>
            <a:xfrm>
              <a:off x="552450" y="2308708"/>
              <a:ext cx="128525" cy="92332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19" name="组合 18"/>
          <p:cNvGrpSpPr/>
          <p:nvPr/>
        </p:nvGrpSpPr>
        <p:grpSpPr>
          <a:xfrm>
            <a:off x="552450" y="3219411"/>
            <a:ext cx="8156120" cy="923331"/>
            <a:chOff x="552450" y="3319079"/>
            <a:chExt cx="8156120" cy="923331"/>
          </a:xfrm>
        </p:grpSpPr>
        <p:sp>
          <p:nvSpPr>
            <p:cNvPr id="10" name="矩形 9"/>
            <p:cNvSpPr/>
            <p:nvPr/>
          </p:nvSpPr>
          <p:spPr>
            <a:xfrm>
              <a:off x="719075" y="3319080"/>
              <a:ext cx="7989495"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创建</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DB Instance</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时还需要定义可用的存储，存储范围为</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5GB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到</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1024GB</a:t>
              </a:r>
              <a:r>
                <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a:t>
              </a:r>
              <a:r>
                <a:rPr kumimoji="0" lang="en-US" altLang="zh-CN" sz="1800" b="0" i="0" u="none" strike="noStrike" kern="1200" cap="none" spc="0" normalizeH="0" baseline="0" noProof="0" dirty="0" smtClean="0">
                  <a:ln>
                    <a:noFill/>
                  </a:ln>
                  <a:solidFill>
                    <a:prstClr val="black">
                      <a:lumMod val="75000"/>
                      <a:lumOff val="25000"/>
                    </a:prstClr>
                  </a:solidFill>
                  <a:effectLst/>
                  <a:uLnTx/>
                  <a:uFillTx/>
                  <a:latin typeface="微软雅黑"/>
                  <a:ea typeface="微软雅黑"/>
                  <a:cs typeface="+mn-cs"/>
                </a:rPr>
                <a:t>RDS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数据库中表最大可以达到</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1TB</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t>
              </a:r>
            </a:p>
          </p:txBody>
        </p:sp>
        <p:sp>
          <p:nvSpPr>
            <p:cNvPr id="14" name="矩形 13"/>
            <p:cNvSpPr/>
            <p:nvPr/>
          </p:nvSpPr>
          <p:spPr>
            <a:xfrm>
              <a:off x="552450" y="3319079"/>
              <a:ext cx="128525" cy="92332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0" name="组合 19"/>
          <p:cNvGrpSpPr/>
          <p:nvPr/>
        </p:nvGrpSpPr>
        <p:grpSpPr>
          <a:xfrm>
            <a:off x="552450" y="4276818"/>
            <a:ext cx="8156120" cy="513431"/>
            <a:chOff x="552450" y="4329452"/>
            <a:chExt cx="8156120" cy="513431"/>
          </a:xfrm>
        </p:grpSpPr>
        <p:sp>
          <p:nvSpPr>
            <p:cNvPr id="9" name="矩形 8"/>
            <p:cNvSpPr/>
            <p:nvPr/>
          </p:nvSpPr>
          <p:spPr>
            <a:xfrm>
              <a:off x="719075" y="4329452"/>
              <a:ext cx="7989495" cy="507831"/>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可以通过两种工具对</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RDS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进行操作：命令行工具和兼容的</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MySQL</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客户端程序</a:t>
              </a:r>
            </a:p>
          </p:txBody>
        </p:sp>
        <p:sp>
          <p:nvSpPr>
            <p:cNvPr id="15" name="矩形 14"/>
            <p:cNvSpPr/>
            <p:nvPr/>
          </p:nvSpPr>
          <p:spPr>
            <a:xfrm>
              <a:off x="552450" y="4335052"/>
              <a:ext cx="128525" cy="5078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1" name="组合 20"/>
          <p:cNvGrpSpPr/>
          <p:nvPr/>
        </p:nvGrpSpPr>
        <p:grpSpPr>
          <a:xfrm>
            <a:off x="552450" y="4924326"/>
            <a:ext cx="8156120" cy="923330"/>
            <a:chOff x="552450" y="4924326"/>
            <a:chExt cx="8156120" cy="923330"/>
          </a:xfrm>
        </p:grpSpPr>
        <p:sp>
          <p:nvSpPr>
            <p:cNvPr id="11" name="矩形 10"/>
            <p:cNvSpPr/>
            <p:nvPr/>
          </p:nvSpPr>
          <p:spPr>
            <a:xfrm>
              <a:off x="719075" y="4924326"/>
              <a:ext cx="7989495" cy="923330"/>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命令行工具是</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Amazon</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提供的</a:t>
              </a:r>
              <a:r>
                <a:rPr kumimoji="0" lang="en-US" altLang="zh-CN" sz="1800" b="0" i="0" u="none" strike="noStrike" kern="1200" cap="none" spc="0" normalizeH="0" baseline="0" noProof="0" dirty="0" err="1">
                  <a:ln>
                    <a:noFill/>
                  </a:ln>
                  <a:solidFill>
                    <a:prstClr val="black">
                      <a:lumMod val="75000"/>
                      <a:lumOff val="25000"/>
                    </a:prstClr>
                  </a:solidFill>
                  <a:effectLst/>
                  <a:uLnTx/>
                  <a:uFillTx/>
                  <a:latin typeface="微软雅黑"/>
                  <a:ea typeface="微软雅黑"/>
                  <a:cs typeface="+mn-cs"/>
                </a:rPr>
                <a:t>Javamazon</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网站下载。</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MySQL</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客户端是可以与</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MySQL</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服务器进行通信的应用程序</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16" name="矩形 15"/>
            <p:cNvSpPr/>
            <p:nvPr/>
          </p:nvSpPr>
          <p:spPr>
            <a:xfrm>
              <a:off x="552450" y="4924326"/>
              <a:ext cx="128525" cy="92332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114813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a:t>
            </a:fld>
            <a:endParaRPr lang="zh-CN" altLang="en-US" dirty="0"/>
          </a:p>
        </p:txBody>
      </p:sp>
      <p:sp>
        <p:nvSpPr>
          <p:cNvPr id="3" name="矩形 2"/>
          <p:cNvSpPr/>
          <p:nvPr/>
        </p:nvSpPr>
        <p:spPr>
          <a:xfrm>
            <a:off x="529233" y="1554296"/>
            <a:ext cx="4006652" cy="4247317"/>
          </a:xfrm>
          <a:prstGeom prst="rect">
            <a:avLst/>
          </a:prstGeom>
        </p:spPr>
        <p:txBody>
          <a:bodyPr wrap="square">
            <a:spAutoFit/>
          </a:bodyPr>
          <a:lstStyle/>
          <a:p>
            <a:pPr>
              <a:lnSpc>
                <a:spcPct val="150000"/>
              </a:lnSpc>
            </a:pPr>
            <a:r>
              <a:rPr lang="en-US" altLang="zh-CN" dirty="0" smtClean="0">
                <a:solidFill>
                  <a:schemeClr val="tx1">
                    <a:lumMod val="75000"/>
                    <a:lumOff val="25000"/>
                  </a:schemeClr>
                </a:solidFill>
              </a:rPr>
              <a:t>Dynamo</a:t>
            </a:r>
            <a:r>
              <a:rPr lang="zh-CN" altLang="en-US" dirty="0">
                <a:solidFill>
                  <a:schemeClr val="tx1">
                    <a:lumMod val="75000"/>
                    <a:lumOff val="25000"/>
                  </a:schemeClr>
                </a:solidFill>
              </a:rPr>
              <a:t>采用了分布式的数据存储架构，均衡的数据分布可以保证负载平衡和系统良好的扩展性</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ct val="150000"/>
              </a:lnSpc>
            </a:pPr>
            <a:endParaRPr lang="en-US" altLang="zh-CN" dirty="0" smtClean="0">
              <a:solidFill>
                <a:schemeClr val="tx1">
                  <a:lumMod val="75000"/>
                  <a:lumOff val="25000"/>
                </a:schemeClr>
              </a:solidFill>
            </a:endParaRPr>
          </a:p>
          <a:p>
            <a:pPr>
              <a:lnSpc>
                <a:spcPct val="150000"/>
              </a:lnSpc>
            </a:pPr>
            <a:r>
              <a:rPr lang="zh-CN" altLang="en-US" dirty="0" smtClean="0">
                <a:solidFill>
                  <a:schemeClr val="tx1">
                    <a:lumMod val="75000"/>
                    <a:lumOff val="25000"/>
                  </a:schemeClr>
                </a:solidFill>
              </a:rPr>
              <a:t>因此</a:t>
            </a:r>
            <a:r>
              <a:rPr lang="zh-CN" altLang="en-US" dirty="0">
                <a:solidFill>
                  <a:schemeClr val="tx1">
                    <a:lumMod val="75000"/>
                    <a:lumOff val="25000"/>
                  </a:schemeClr>
                </a:solidFill>
              </a:rPr>
              <a:t>，如何在各个节点上数据的均衡性是影响</a:t>
            </a:r>
            <a:r>
              <a:rPr lang="en-US" altLang="zh-CN" dirty="0">
                <a:solidFill>
                  <a:schemeClr val="tx1">
                    <a:lumMod val="75000"/>
                    <a:lumOff val="25000"/>
                  </a:schemeClr>
                </a:solidFill>
              </a:rPr>
              <a:t>Dynamo</a:t>
            </a:r>
            <a:r>
              <a:rPr lang="zh-CN" altLang="en-US" dirty="0">
                <a:solidFill>
                  <a:schemeClr val="tx1">
                    <a:lumMod val="75000"/>
                    <a:lumOff val="25000"/>
                  </a:schemeClr>
                </a:solidFill>
              </a:rPr>
              <a:t>性能的关键问题</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pPr>
              <a:lnSpc>
                <a:spcPct val="150000"/>
              </a:lnSpc>
            </a:pPr>
            <a:endParaRPr lang="en-US" altLang="zh-CN" dirty="0" smtClean="0">
              <a:solidFill>
                <a:schemeClr val="tx1">
                  <a:lumMod val="75000"/>
                  <a:lumOff val="25000"/>
                </a:schemeClr>
              </a:solidFill>
            </a:endParaRPr>
          </a:p>
          <a:p>
            <a:pPr>
              <a:lnSpc>
                <a:spcPct val="150000"/>
              </a:lnSpc>
            </a:pPr>
            <a:r>
              <a:rPr lang="en-US" altLang="zh-CN" dirty="0" smtClean="0">
                <a:solidFill>
                  <a:schemeClr val="tx1">
                    <a:lumMod val="75000"/>
                    <a:lumOff val="25000"/>
                  </a:schemeClr>
                </a:solidFill>
              </a:rPr>
              <a:t>Dynamo</a:t>
            </a:r>
            <a:r>
              <a:rPr lang="zh-CN" altLang="en-US" dirty="0">
                <a:solidFill>
                  <a:schemeClr val="tx1">
                    <a:lumMod val="75000"/>
                    <a:lumOff val="25000"/>
                  </a:schemeClr>
                </a:solidFill>
              </a:rPr>
              <a:t>中使用</a:t>
            </a:r>
            <a:r>
              <a:rPr lang="zh-CN" altLang="en-US" b="1" dirty="0">
                <a:solidFill>
                  <a:schemeClr val="accent6"/>
                </a:solidFill>
              </a:rPr>
              <a:t>改进后的一致性哈希算法</a:t>
            </a:r>
            <a:r>
              <a:rPr lang="zh-CN" altLang="en-US" dirty="0">
                <a:solidFill>
                  <a:schemeClr val="tx1">
                    <a:lumMod val="75000"/>
                    <a:lumOff val="25000"/>
                  </a:schemeClr>
                </a:solidFill>
              </a:rPr>
              <a:t>，并在此基础上进行数据备份，以提高系统的可用性。</a:t>
            </a:r>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数据均衡分布的问题</a:t>
            </a:r>
          </a:p>
        </p:txBody>
      </p:sp>
      <p:sp>
        <p:nvSpPr>
          <p:cNvPr id="6" name="椭圆 5"/>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4719320" y="2005012"/>
            <a:ext cx="3836988" cy="3544889"/>
            <a:chOff x="4902200" y="2005012"/>
            <a:chExt cx="3836988" cy="3544889"/>
          </a:xfrm>
        </p:grpSpPr>
        <p:sp>
          <p:nvSpPr>
            <p:cNvPr id="47" name="文本框 46"/>
            <p:cNvSpPr txBox="1"/>
            <p:nvPr/>
          </p:nvSpPr>
          <p:spPr>
            <a:xfrm rot="21123629">
              <a:off x="5107110" y="3492745"/>
              <a:ext cx="954107" cy="1015663"/>
            </a:xfrm>
            <a:prstGeom prst="rect">
              <a:avLst/>
            </a:prstGeom>
            <a:noFill/>
          </p:spPr>
          <p:txBody>
            <a:bodyPr wrap="none" rtlCol="0">
              <a:spAutoFit/>
            </a:bodyPr>
            <a:lstStyle/>
            <a:p>
              <a:r>
                <a:rPr lang="zh-CN" altLang="en-US" sz="6000" b="1" dirty="0" smtClean="0">
                  <a:solidFill>
                    <a:schemeClr val="tx1">
                      <a:lumMod val="75000"/>
                      <a:lumOff val="25000"/>
                    </a:schemeClr>
                  </a:solidFill>
                  <a:latin typeface="+mj-ea"/>
                  <a:ea typeface="+mj-ea"/>
                </a:rPr>
                <a:t>数</a:t>
              </a:r>
              <a:endParaRPr lang="zh-CN" altLang="en-US" sz="6000" b="1" dirty="0">
                <a:solidFill>
                  <a:schemeClr val="tx1">
                    <a:lumMod val="75000"/>
                    <a:lumOff val="25000"/>
                  </a:schemeClr>
                </a:solidFill>
                <a:latin typeface="+mj-ea"/>
                <a:ea typeface="+mj-ea"/>
              </a:endParaRPr>
            </a:p>
          </p:txBody>
        </p:sp>
        <p:sp>
          <p:nvSpPr>
            <p:cNvPr id="48" name="文本框 47"/>
            <p:cNvSpPr txBox="1"/>
            <p:nvPr/>
          </p:nvSpPr>
          <p:spPr>
            <a:xfrm rot="314267">
              <a:off x="7646978" y="3481288"/>
              <a:ext cx="954107" cy="1015663"/>
            </a:xfrm>
            <a:prstGeom prst="rect">
              <a:avLst/>
            </a:prstGeom>
            <a:noFill/>
          </p:spPr>
          <p:txBody>
            <a:bodyPr wrap="none" rtlCol="0">
              <a:spAutoFit/>
            </a:bodyPr>
            <a:lstStyle/>
            <a:p>
              <a:r>
                <a:rPr lang="zh-CN" altLang="en-US" sz="6000" b="1" dirty="0" smtClean="0">
                  <a:solidFill>
                    <a:schemeClr val="tx1">
                      <a:lumMod val="75000"/>
                      <a:lumOff val="25000"/>
                    </a:schemeClr>
                  </a:solidFill>
                  <a:latin typeface="+mj-ea"/>
                  <a:ea typeface="+mj-ea"/>
                </a:rPr>
                <a:t>据</a:t>
              </a:r>
              <a:endParaRPr lang="zh-CN" altLang="en-US" sz="6000" b="1" dirty="0">
                <a:solidFill>
                  <a:schemeClr val="tx1">
                    <a:lumMod val="75000"/>
                    <a:lumOff val="25000"/>
                  </a:schemeClr>
                </a:solidFill>
                <a:latin typeface="+mj-ea"/>
                <a:ea typeface="+mj-ea"/>
              </a:endParaRPr>
            </a:p>
          </p:txBody>
        </p:sp>
        <p:sp>
          <p:nvSpPr>
            <p:cNvPr id="10" name="Rectangle 5"/>
            <p:cNvSpPr>
              <a:spLocks noChangeArrowheads="1"/>
            </p:cNvSpPr>
            <p:nvPr/>
          </p:nvSpPr>
          <p:spPr bwMode="auto">
            <a:xfrm>
              <a:off x="6116638" y="5376863"/>
              <a:ext cx="1452563" cy="173038"/>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6"/>
            <p:cNvSpPr>
              <a:spLocks noChangeArrowheads="1"/>
            </p:cNvSpPr>
            <p:nvPr/>
          </p:nvSpPr>
          <p:spPr bwMode="auto">
            <a:xfrm>
              <a:off x="6116638" y="5376863"/>
              <a:ext cx="145256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7"/>
            <p:cNvSpPr>
              <a:spLocks noChangeArrowheads="1"/>
            </p:cNvSpPr>
            <p:nvPr/>
          </p:nvSpPr>
          <p:spPr bwMode="auto">
            <a:xfrm>
              <a:off x="6223000" y="5245100"/>
              <a:ext cx="1250950" cy="131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8"/>
            <p:cNvSpPr>
              <a:spLocks noChangeArrowheads="1"/>
            </p:cNvSpPr>
            <p:nvPr/>
          </p:nvSpPr>
          <p:spPr bwMode="auto">
            <a:xfrm>
              <a:off x="6223000" y="5245100"/>
              <a:ext cx="125095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p:cNvSpPr>
              <a:spLocks/>
            </p:cNvSpPr>
            <p:nvPr/>
          </p:nvSpPr>
          <p:spPr bwMode="auto">
            <a:xfrm>
              <a:off x="6777038" y="2487613"/>
              <a:ext cx="142875" cy="1371600"/>
            </a:xfrm>
            <a:custGeom>
              <a:avLst/>
              <a:gdLst>
                <a:gd name="T0" fmla="*/ 28 w 28"/>
                <a:gd name="T1" fmla="*/ 255 h 270"/>
                <a:gd name="T2" fmla="*/ 14 w 28"/>
                <a:gd name="T3" fmla="*/ 270 h 270"/>
                <a:gd name="T4" fmla="*/ 0 w 28"/>
                <a:gd name="T5" fmla="*/ 255 h 270"/>
                <a:gd name="T6" fmla="*/ 0 w 28"/>
                <a:gd name="T7" fmla="*/ 15 h 270"/>
                <a:gd name="T8" fmla="*/ 14 w 28"/>
                <a:gd name="T9" fmla="*/ 0 h 270"/>
                <a:gd name="T10" fmla="*/ 28 w 28"/>
                <a:gd name="T11" fmla="*/ 15 h 270"/>
                <a:gd name="T12" fmla="*/ 28 w 28"/>
                <a:gd name="T13" fmla="*/ 255 h 270"/>
              </a:gdLst>
              <a:ahLst/>
              <a:cxnLst>
                <a:cxn ang="0">
                  <a:pos x="T0" y="T1"/>
                </a:cxn>
                <a:cxn ang="0">
                  <a:pos x="T2" y="T3"/>
                </a:cxn>
                <a:cxn ang="0">
                  <a:pos x="T4" y="T5"/>
                </a:cxn>
                <a:cxn ang="0">
                  <a:pos x="T6" y="T7"/>
                </a:cxn>
                <a:cxn ang="0">
                  <a:pos x="T8" y="T9"/>
                </a:cxn>
                <a:cxn ang="0">
                  <a:pos x="T10" y="T11"/>
                </a:cxn>
                <a:cxn ang="0">
                  <a:pos x="T12" y="T13"/>
                </a:cxn>
              </a:cxnLst>
              <a:rect l="0" t="0" r="r" b="b"/>
              <a:pathLst>
                <a:path w="28" h="270">
                  <a:moveTo>
                    <a:pt x="28" y="255"/>
                  </a:moveTo>
                  <a:cubicBezTo>
                    <a:pt x="28" y="263"/>
                    <a:pt x="22" y="270"/>
                    <a:pt x="14" y="270"/>
                  </a:cubicBezTo>
                  <a:cubicBezTo>
                    <a:pt x="6" y="270"/>
                    <a:pt x="0" y="263"/>
                    <a:pt x="0" y="255"/>
                  </a:cubicBezTo>
                  <a:cubicBezTo>
                    <a:pt x="0" y="15"/>
                    <a:pt x="0" y="15"/>
                    <a:pt x="0" y="15"/>
                  </a:cubicBezTo>
                  <a:cubicBezTo>
                    <a:pt x="0" y="7"/>
                    <a:pt x="6" y="0"/>
                    <a:pt x="14" y="0"/>
                  </a:cubicBezTo>
                  <a:cubicBezTo>
                    <a:pt x="22" y="0"/>
                    <a:pt x="28" y="7"/>
                    <a:pt x="28" y="15"/>
                  </a:cubicBezTo>
                  <a:cubicBezTo>
                    <a:pt x="28" y="255"/>
                    <a:pt x="28" y="255"/>
                    <a:pt x="28" y="255"/>
                  </a:cubicBezTo>
                </a:path>
              </a:pathLst>
            </a:custGeom>
            <a:solidFill>
              <a:srgbClr val="703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0"/>
            <p:cNvSpPr>
              <a:spLocks noChangeArrowheads="1"/>
            </p:cNvSpPr>
            <p:nvPr/>
          </p:nvSpPr>
          <p:spPr bwMode="auto">
            <a:xfrm>
              <a:off x="6742113" y="3716338"/>
              <a:ext cx="212725" cy="1528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1"/>
            <p:cNvSpPr>
              <a:spLocks noChangeArrowheads="1"/>
            </p:cNvSpPr>
            <p:nvPr/>
          </p:nvSpPr>
          <p:spPr bwMode="auto">
            <a:xfrm>
              <a:off x="6742113" y="3716338"/>
              <a:ext cx="212725"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p:cNvSpPr>
              <a:spLocks/>
            </p:cNvSpPr>
            <p:nvPr/>
          </p:nvSpPr>
          <p:spPr bwMode="auto">
            <a:xfrm>
              <a:off x="6802438" y="2005012"/>
              <a:ext cx="92075" cy="598488"/>
            </a:xfrm>
            <a:custGeom>
              <a:avLst/>
              <a:gdLst>
                <a:gd name="T0" fmla="*/ 18 w 18"/>
                <a:gd name="T1" fmla="*/ 109 h 118"/>
                <a:gd name="T2" fmla="*/ 9 w 18"/>
                <a:gd name="T3" fmla="*/ 118 h 118"/>
                <a:gd name="T4" fmla="*/ 0 w 18"/>
                <a:gd name="T5" fmla="*/ 109 h 118"/>
                <a:gd name="T6" fmla="*/ 0 w 18"/>
                <a:gd name="T7" fmla="*/ 8 h 118"/>
                <a:gd name="T8" fmla="*/ 9 w 18"/>
                <a:gd name="T9" fmla="*/ 0 h 118"/>
                <a:gd name="T10" fmla="*/ 18 w 18"/>
                <a:gd name="T11" fmla="*/ 8 h 118"/>
                <a:gd name="T12" fmla="*/ 18 w 18"/>
                <a:gd name="T13" fmla="*/ 109 h 118"/>
              </a:gdLst>
              <a:ahLst/>
              <a:cxnLst>
                <a:cxn ang="0">
                  <a:pos x="T0" y="T1"/>
                </a:cxn>
                <a:cxn ang="0">
                  <a:pos x="T2" y="T3"/>
                </a:cxn>
                <a:cxn ang="0">
                  <a:pos x="T4" y="T5"/>
                </a:cxn>
                <a:cxn ang="0">
                  <a:pos x="T6" y="T7"/>
                </a:cxn>
                <a:cxn ang="0">
                  <a:pos x="T8" y="T9"/>
                </a:cxn>
                <a:cxn ang="0">
                  <a:pos x="T10" y="T11"/>
                </a:cxn>
                <a:cxn ang="0">
                  <a:pos x="T12" y="T13"/>
                </a:cxn>
              </a:cxnLst>
              <a:rect l="0" t="0" r="r" b="b"/>
              <a:pathLst>
                <a:path w="18" h="118">
                  <a:moveTo>
                    <a:pt x="18" y="109"/>
                  </a:moveTo>
                  <a:cubicBezTo>
                    <a:pt x="18" y="114"/>
                    <a:pt x="14" y="118"/>
                    <a:pt x="9" y="118"/>
                  </a:cubicBezTo>
                  <a:cubicBezTo>
                    <a:pt x="4" y="118"/>
                    <a:pt x="0" y="114"/>
                    <a:pt x="0" y="109"/>
                  </a:cubicBezTo>
                  <a:cubicBezTo>
                    <a:pt x="0" y="8"/>
                    <a:pt x="0" y="8"/>
                    <a:pt x="0" y="8"/>
                  </a:cubicBezTo>
                  <a:cubicBezTo>
                    <a:pt x="0" y="4"/>
                    <a:pt x="4" y="0"/>
                    <a:pt x="9" y="0"/>
                  </a:cubicBezTo>
                  <a:cubicBezTo>
                    <a:pt x="14" y="0"/>
                    <a:pt x="18" y="4"/>
                    <a:pt x="18" y="8"/>
                  </a:cubicBezTo>
                  <a:cubicBezTo>
                    <a:pt x="18" y="109"/>
                    <a:pt x="18" y="109"/>
                    <a:pt x="18" y="109"/>
                  </a:cubicBezTo>
                </a:path>
              </a:pathLst>
            </a:custGeom>
            <a:solidFill>
              <a:srgbClr val="7038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p:cNvSpPr>
            <p:nvPr/>
          </p:nvSpPr>
          <p:spPr bwMode="auto">
            <a:xfrm>
              <a:off x="6848475" y="2095500"/>
              <a:ext cx="1408113" cy="482600"/>
            </a:xfrm>
            <a:custGeom>
              <a:avLst/>
              <a:gdLst>
                <a:gd name="T0" fmla="*/ 0 w 277"/>
                <a:gd name="T1" fmla="*/ 48 h 95"/>
                <a:gd name="T2" fmla="*/ 99 w 277"/>
                <a:gd name="T3" fmla="*/ 26 h 95"/>
                <a:gd name="T4" fmla="*/ 167 w 277"/>
                <a:gd name="T5" fmla="*/ 52 h 95"/>
                <a:gd name="T6" fmla="*/ 277 w 277"/>
                <a:gd name="T7" fmla="*/ 62 h 95"/>
                <a:gd name="T8" fmla="*/ 208 w 277"/>
                <a:gd name="T9" fmla="*/ 52 h 95"/>
                <a:gd name="T10" fmla="*/ 86 w 277"/>
                <a:gd name="T11" fmla="*/ 0 h 95"/>
                <a:gd name="T12" fmla="*/ 0 w 277"/>
                <a:gd name="T13" fmla="*/ 16 h 95"/>
                <a:gd name="T14" fmla="*/ 0 w 277"/>
                <a:gd name="T15" fmla="*/ 48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95">
                  <a:moveTo>
                    <a:pt x="0" y="48"/>
                  </a:moveTo>
                  <a:cubicBezTo>
                    <a:pt x="0" y="48"/>
                    <a:pt x="64" y="28"/>
                    <a:pt x="99" y="26"/>
                  </a:cubicBezTo>
                  <a:cubicBezTo>
                    <a:pt x="118" y="25"/>
                    <a:pt x="142" y="39"/>
                    <a:pt x="167" y="52"/>
                  </a:cubicBezTo>
                  <a:cubicBezTo>
                    <a:pt x="206" y="74"/>
                    <a:pt x="247" y="95"/>
                    <a:pt x="277" y="62"/>
                  </a:cubicBezTo>
                  <a:cubicBezTo>
                    <a:pt x="246" y="69"/>
                    <a:pt x="231" y="65"/>
                    <a:pt x="208" y="52"/>
                  </a:cubicBezTo>
                  <a:cubicBezTo>
                    <a:pt x="186" y="39"/>
                    <a:pt x="136" y="0"/>
                    <a:pt x="86" y="0"/>
                  </a:cubicBezTo>
                  <a:cubicBezTo>
                    <a:pt x="43" y="0"/>
                    <a:pt x="0" y="16"/>
                    <a:pt x="0" y="16"/>
                  </a:cubicBezTo>
                  <a:cubicBezTo>
                    <a:pt x="0" y="48"/>
                    <a:pt x="0" y="48"/>
                    <a:pt x="0" y="48"/>
                  </a:cubicBezTo>
                </a:path>
              </a:pathLst>
            </a:custGeom>
            <a:solidFill>
              <a:srgbClr val="E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p:cNvSpPr>
            <p:nvPr/>
          </p:nvSpPr>
          <p:spPr bwMode="auto">
            <a:xfrm>
              <a:off x="5440363" y="2095500"/>
              <a:ext cx="1408113" cy="482600"/>
            </a:xfrm>
            <a:custGeom>
              <a:avLst/>
              <a:gdLst>
                <a:gd name="T0" fmla="*/ 277 w 277"/>
                <a:gd name="T1" fmla="*/ 48 h 95"/>
                <a:gd name="T2" fmla="*/ 178 w 277"/>
                <a:gd name="T3" fmla="*/ 26 h 95"/>
                <a:gd name="T4" fmla="*/ 110 w 277"/>
                <a:gd name="T5" fmla="*/ 52 h 95"/>
                <a:gd name="T6" fmla="*/ 0 w 277"/>
                <a:gd name="T7" fmla="*/ 62 h 95"/>
                <a:gd name="T8" fmla="*/ 69 w 277"/>
                <a:gd name="T9" fmla="*/ 52 h 95"/>
                <a:gd name="T10" fmla="*/ 191 w 277"/>
                <a:gd name="T11" fmla="*/ 0 h 95"/>
                <a:gd name="T12" fmla="*/ 277 w 277"/>
                <a:gd name="T13" fmla="*/ 16 h 95"/>
                <a:gd name="T14" fmla="*/ 277 w 277"/>
                <a:gd name="T15" fmla="*/ 48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95">
                  <a:moveTo>
                    <a:pt x="277" y="48"/>
                  </a:moveTo>
                  <a:cubicBezTo>
                    <a:pt x="277" y="48"/>
                    <a:pt x="213" y="28"/>
                    <a:pt x="178" y="26"/>
                  </a:cubicBezTo>
                  <a:cubicBezTo>
                    <a:pt x="159" y="25"/>
                    <a:pt x="135" y="39"/>
                    <a:pt x="110" y="52"/>
                  </a:cubicBezTo>
                  <a:cubicBezTo>
                    <a:pt x="72" y="74"/>
                    <a:pt x="30" y="95"/>
                    <a:pt x="0" y="62"/>
                  </a:cubicBezTo>
                  <a:cubicBezTo>
                    <a:pt x="31" y="69"/>
                    <a:pt x="46" y="65"/>
                    <a:pt x="69" y="52"/>
                  </a:cubicBezTo>
                  <a:cubicBezTo>
                    <a:pt x="91" y="39"/>
                    <a:pt x="141" y="0"/>
                    <a:pt x="191" y="0"/>
                  </a:cubicBezTo>
                  <a:cubicBezTo>
                    <a:pt x="234" y="0"/>
                    <a:pt x="277" y="16"/>
                    <a:pt x="277" y="16"/>
                  </a:cubicBezTo>
                  <a:cubicBezTo>
                    <a:pt x="277" y="48"/>
                    <a:pt x="277" y="48"/>
                    <a:pt x="277" y="48"/>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p:cNvSpPr>
            <p:nvPr/>
          </p:nvSpPr>
          <p:spPr bwMode="auto">
            <a:xfrm>
              <a:off x="7416800" y="4275138"/>
              <a:ext cx="1322388" cy="339725"/>
            </a:xfrm>
            <a:custGeom>
              <a:avLst/>
              <a:gdLst>
                <a:gd name="T0" fmla="*/ 130 w 260"/>
                <a:gd name="T1" fmla="*/ 67 h 67"/>
                <a:gd name="T2" fmla="*/ 260 w 260"/>
                <a:gd name="T3" fmla="*/ 0 h 67"/>
                <a:gd name="T4" fmla="*/ 0 w 260"/>
                <a:gd name="T5" fmla="*/ 0 h 67"/>
                <a:gd name="T6" fmla="*/ 130 w 260"/>
                <a:gd name="T7" fmla="*/ 67 h 67"/>
              </a:gdLst>
              <a:ahLst/>
              <a:cxnLst>
                <a:cxn ang="0">
                  <a:pos x="T0" y="T1"/>
                </a:cxn>
                <a:cxn ang="0">
                  <a:pos x="T2" y="T3"/>
                </a:cxn>
                <a:cxn ang="0">
                  <a:pos x="T4" y="T5"/>
                </a:cxn>
                <a:cxn ang="0">
                  <a:pos x="T6" y="T7"/>
                </a:cxn>
              </a:cxnLst>
              <a:rect l="0" t="0" r="r" b="b"/>
              <a:pathLst>
                <a:path w="260" h="67">
                  <a:moveTo>
                    <a:pt x="130" y="67"/>
                  </a:moveTo>
                  <a:cubicBezTo>
                    <a:pt x="202" y="67"/>
                    <a:pt x="260" y="37"/>
                    <a:pt x="260" y="0"/>
                  </a:cubicBezTo>
                  <a:cubicBezTo>
                    <a:pt x="0" y="0"/>
                    <a:pt x="0" y="0"/>
                    <a:pt x="0" y="0"/>
                  </a:cubicBezTo>
                  <a:cubicBezTo>
                    <a:pt x="0" y="37"/>
                    <a:pt x="58" y="67"/>
                    <a:pt x="130" y="6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p:cNvSpPr>
            <p:nvPr/>
          </p:nvSpPr>
          <p:spPr bwMode="auto">
            <a:xfrm>
              <a:off x="8062913" y="2598738"/>
              <a:ext cx="619125" cy="1681163"/>
            </a:xfrm>
            <a:custGeom>
              <a:avLst/>
              <a:gdLst>
                <a:gd name="T0" fmla="*/ 374 w 390"/>
                <a:gd name="T1" fmla="*/ 1059 h 1059"/>
                <a:gd name="T2" fmla="*/ 0 w 390"/>
                <a:gd name="T3" fmla="*/ 3 h 1059"/>
                <a:gd name="T4" fmla="*/ 16 w 390"/>
                <a:gd name="T5" fmla="*/ 0 h 1059"/>
                <a:gd name="T6" fmla="*/ 390 w 390"/>
                <a:gd name="T7" fmla="*/ 1053 h 1059"/>
                <a:gd name="T8" fmla="*/ 374 w 390"/>
                <a:gd name="T9" fmla="*/ 1059 h 1059"/>
              </a:gdLst>
              <a:ahLst/>
              <a:cxnLst>
                <a:cxn ang="0">
                  <a:pos x="T0" y="T1"/>
                </a:cxn>
                <a:cxn ang="0">
                  <a:pos x="T2" y="T3"/>
                </a:cxn>
                <a:cxn ang="0">
                  <a:pos x="T4" y="T5"/>
                </a:cxn>
                <a:cxn ang="0">
                  <a:pos x="T6" y="T7"/>
                </a:cxn>
                <a:cxn ang="0">
                  <a:pos x="T8" y="T9"/>
                </a:cxn>
              </a:cxnLst>
              <a:rect l="0" t="0" r="r" b="b"/>
              <a:pathLst>
                <a:path w="390" h="1059">
                  <a:moveTo>
                    <a:pt x="374" y="1059"/>
                  </a:moveTo>
                  <a:lnTo>
                    <a:pt x="0" y="3"/>
                  </a:lnTo>
                  <a:lnTo>
                    <a:pt x="16" y="0"/>
                  </a:lnTo>
                  <a:lnTo>
                    <a:pt x="390" y="1053"/>
                  </a:lnTo>
                  <a:lnTo>
                    <a:pt x="374" y="105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7"/>
            <p:cNvSpPr>
              <a:spLocks noChangeArrowheads="1"/>
            </p:cNvSpPr>
            <p:nvPr/>
          </p:nvSpPr>
          <p:spPr bwMode="auto">
            <a:xfrm>
              <a:off x="8062913" y="2603500"/>
              <a:ext cx="30163" cy="167163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p:nvSpPr>
          <p:spPr bwMode="auto">
            <a:xfrm>
              <a:off x="7493000" y="2598738"/>
              <a:ext cx="595313" cy="1681163"/>
            </a:xfrm>
            <a:custGeom>
              <a:avLst/>
              <a:gdLst>
                <a:gd name="T0" fmla="*/ 16 w 375"/>
                <a:gd name="T1" fmla="*/ 1059 h 1059"/>
                <a:gd name="T2" fmla="*/ 0 w 375"/>
                <a:gd name="T3" fmla="*/ 1053 h 1059"/>
                <a:gd name="T4" fmla="*/ 359 w 375"/>
                <a:gd name="T5" fmla="*/ 0 h 1059"/>
                <a:gd name="T6" fmla="*/ 375 w 375"/>
                <a:gd name="T7" fmla="*/ 3 h 1059"/>
                <a:gd name="T8" fmla="*/ 16 w 375"/>
                <a:gd name="T9" fmla="*/ 1059 h 1059"/>
              </a:gdLst>
              <a:ahLst/>
              <a:cxnLst>
                <a:cxn ang="0">
                  <a:pos x="T0" y="T1"/>
                </a:cxn>
                <a:cxn ang="0">
                  <a:pos x="T2" y="T3"/>
                </a:cxn>
                <a:cxn ang="0">
                  <a:pos x="T4" y="T5"/>
                </a:cxn>
                <a:cxn ang="0">
                  <a:pos x="T6" y="T7"/>
                </a:cxn>
                <a:cxn ang="0">
                  <a:pos x="T8" y="T9"/>
                </a:cxn>
              </a:cxnLst>
              <a:rect l="0" t="0" r="r" b="b"/>
              <a:pathLst>
                <a:path w="375" h="1059">
                  <a:moveTo>
                    <a:pt x="16" y="1059"/>
                  </a:moveTo>
                  <a:lnTo>
                    <a:pt x="0" y="1053"/>
                  </a:lnTo>
                  <a:lnTo>
                    <a:pt x="359" y="0"/>
                  </a:lnTo>
                  <a:lnTo>
                    <a:pt x="375" y="3"/>
                  </a:lnTo>
                  <a:lnTo>
                    <a:pt x="16" y="105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noEditPoints="1"/>
            </p:cNvSpPr>
            <p:nvPr/>
          </p:nvSpPr>
          <p:spPr bwMode="auto">
            <a:xfrm>
              <a:off x="7996238" y="2441575"/>
              <a:ext cx="163513" cy="168275"/>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6 h 33"/>
                <a:gd name="T12" fmla="*/ 5 w 32"/>
                <a:gd name="T13" fmla="*/ 17 h 33"/>
                <a:gd name="T14" fmla="*/ 16 w 32"/>
                <a:gd name="T15" fmla="*/ 27 h 33"/>
                <a:gd name="T16" fmla="*/ 27 w 32"/>
                <a:gd name="T17" fmla="*/ 17 h 33"/>
                <a:gd name="T18" fmla="*/ 16 w 32"/>
                <a:gd name="T19"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6"/>
                    <a:pt x="0" y="17"/>
                  </a:cubicBezTo>
                  <a:cubicBezTo>
                    <a:pt x="0" y="8"/>
                    <a:pt x="7" y="0"/>
                    <a:pt x="16" y="0"/>
                  </a:cubicBezTo>
                  <a:cubicBezTo>
                    <a:pt x="25" y="0"/>
                    <a:pt x="32" y="8"/>
                    <a:pt x="32" y="17"/>
                  </a:cubicBezTo>
                  <a:cubicBezTo>
                    <a:pt x="32" y="26"/>
                    <a:pt x="25" y="33"/>
                    <a:pt x="16" y="33"/>
                  </a:cubicBezTo>
                  <a:moveTo>
                    <a:pt x="16" y="6"/>
                  </a:moveTo>
                  <a:cubicBezTo>
                    <a:pt x="10" y="6"/>
                    <a:pt x="5" y="11"/>
                    <a:pt x="5" y="17"/>
                  </a:cubicBezTo>
                  <a:cubicBezTo>
                    <a:pt x="5" y="23"/>
                    <a:pt x="10" y="27"/>
                    <a:pt x="16" y="27"/>
                  </a:cubicBezTo>
                  <a:cubicBezTo>
                    <a:pt x="22" y="27"/>
                    <a:pt x="27" y="23"/>
                    <a:pt x="27" y="17"/>
                  </a:cubicBezTo>
                  <a:cubicBezTo>
                    <a:pt x="27" y="11"/>
                    <a:pt x="22" y="6"/>
                    <a:pt x="16" y="6"/>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p:cNvSpPr>
            <p:nvPr/>
          </p:nvSpPr>
          <p:spPr bwMode="auto">
            <a:xfrm>
              <a:off x="8078788" y="4275138"/>
              <a:ext cx="660400" cy="339725"/>
            </a:xfrm>
            <a:custGeom>
              <a:avLst/>
              <a:gdLst>
                <a:gd name="T0" fmla="*/ 0 w 130"/>
                <a:gd name="T1" fmla="*/ 67 h 67"/>
                <a:gd name="T2" fmla="*/ 130 w 130"/>
                <a:gd name="T3" fmla="*/ 0 h 67"/>
                <a:gd name="T4" fmla="*/ 0 w 130"/>
                <a:gd name="T5" fmla="*/ 0 h 67"/>
                <a:gd name="T6" fmla="*/ 0 w 130"/>
                <a:gd name="T7" fmla="*/ 67 h 67"/>
              </a:gdLst>
              <a:ahLst/>
              <a:cxnLst>
                <a:cxn ang="0">
                  <a:pos x="T0" y="T1"/>
                </a:cxn>
                <a:cxn ang="0">
                  <a:pos x="T2" y="T3"/>
                </a:cxn>
                <a:cxn ang="0">
                  <a:pos x="T4" y="T5"/>
                </a:cxn>
                <a:cxn ang="0">
                  <a:pos x="T6" y="T7"/>
                </a:cxn>
              </a:cxnLst>
              <a:rect l="0" t="0" r="r" b="b"/>
              <a:pathLst>
                <a:path w="130" h="67">
                  <a:moveTo>
                    <a:pt x="0" y="67"/>
                  </a:moveTo>
                  <a:cubicBezTo>
                    <a:pt x="72" y="67"/>
                    <a:pt x="130" y="37"/>
                    <a:pt x="130" y="0"/>
                  </a:cubicBezTo>
                  <a:cubicBezTo>
                    <a:pt x="0" y="0"/>
                    <a:pt x="0" y="0"/>
                    <a:pt x="0" y="0"/>
                  </a:cubicBezTo>
                  <a:lnTo>
                    <a:pt x="0" y="67"/>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p:cNvSpPr>
            <p:nvPr/>
          </p:nvSpPr>
          <p:spPr bwMode="auto">
            <a:xfrm>
              <a:off x="4902200" y="4275138"/>
              <a:ext cx="1320800" cy="339725"/>
            </a:xfrm>
            <a:custGeom>
              <a:avLst/>
              <a:gdLst>
                <a:gd name="T0" fmla="*/ 130 w 260"/>
                <a:gd name="T1" fmla="*/ 67 h 67"/>
                <a:gd name="T2" fmla="*/ 260 w 260"/>
                <a:gd name="T3" fmla="*/ 0 h 67"/>
                <a:gd name="T4" fmla="*/ 0 w 260"/>
                <a:gd name="T5" fmla="*/ 0 h 67"/>
                <a:gd name="T6" fmla="*/ 130 w 260"/>
                <a:gd name="T7" fmla="*/ 67 h 67"/>
              </a:gdLst>
              <a:ahLst/>
              <a:cxnLst>
                <a:cxn ang="0">
                  <a:pos x="T0" y="T1"/>
                </a:cxn>
                <a:cxn ang="0">
                  <a:pos x="T2" y="T3"/>
                </a:cxn>
                <a:cxn ang="0">
                  <a:pos x="T4" y="T5"/>
                </a:cxn>
                <a:cxn ang="0">
                  <a:pos x="T6" y="T7"/>
                </a:cxn>
              </a:cxnLst>
              <a:rect l="0" t="0" r="r" b="b"/>
              <a:pathLst>
                <a:path w="260" h="67">
                  <a:moveTo>
                    <a:pt x="130" y="67"/>
                  </a:moveTo>
                  <a:cubicBezTo>
                    <a:pt x="202" y="67"/>
                    <a:pt x="260" y="37"/>
                    <a:pt x="260" y="0"/>
                  </a:cubicBezTo>
                  <a:cubicBezTo>
                    <a:pt x="0" y="0"/>
                    <a:pt x="0" y="0"/>
                    <a:pt x="0" y="0"/>
                  </a:cubicBezTo>
                  <a:cubicBezTo>
                    <a:pt x="0" y="37"/>
                    <a:pt x="59" y="67"/>
                    <a:pt x="130" y="6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2"/>
            <p:cNvSpPr>
              <a:spLocks/>
            </p:cNvSpPr>
            <p:nvPr/>
          </p:nvSpPr>
          <p:spPr bwMode="auto">
            <a:xfrm>
              <a:off x="5553075" y="2598738"/>
              <a:ext cx="614363" cy="1681163"/>
            </a:xfrm>
            <a:custGeom>
              <a:avLst/>
              <a:gdLst>
                <a:gd name="T0" fmla="*/ 371 w 387"/>
                <a:gd name="T1" fmla="*/ 1059 h 1059"/>
                <a:gd name="T2" fmla="*/ 0 w 387"/>
                <a:gd name="T3" fmla="*/ 3 h 1059"/>
                <a:gd name="T4" fmla="*/ 16 w 387"/>
                <a:gd name="T5" fmla="*/ 0 h 1059"/>
                <a:gd name="T6" fmla="*/ 387 w 387"/>
                <a:gd name="T7" fmla="*/ 1053 h 1059"/>
                <a:gd name="T8" fmla="*/ 371 w 387"/>
                <a:gd name="T9" fmla="*/ 1059 h 1059"/>
              </a:gdLst>
              <a:ahLst/>
              <a:cxnLst>
                <a:cxn ang="0">
                  <a:pos x="T0" y="T1"/>
                </a:cxn>
                <a:cxn ang="0">
                  <a:pos x="T2" y="T3"/>
                </a:cxn>
                <a:cxn ang="0">
                  <a:pos x="T4" y="T5"/>
                </a:cxn>
                <a:cxn ang="0">
                  <a:pos x="T6" y="T7"/>
                </a:cxn>
                <a:cxn ang="0">
                  <a:pos x="T8" y="T9"/>
                </a:cxn>
              </a:cxnLst>
              <a:rect l="0" t="0" r="r" b="b"/>
              <a:pathLst>
                <a:path w="387" h="1059">
                  <a:moveTo>
                    <a:pt x="371" y="1059"/>
                  </a:moveTo>
                  <a:lnTo>
                    <a:pt x="0" y="3"/>
                  </a:lnTo>
                  <a:lnTo>
                    <a:pt x="16" y="0"/>
                  </a:lnTo>
                  <a:lnTo>
                    <a:pt x="387" y="1053"/>
                  </a:lnTo>
                  <a:lnTo>
                    <a:pt x="371" y="105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23"/>
            <p:cNvSpPr>
              <a:spLocks noChangeArrowheads="1"/>
            </p:cNvSpPr>
            <p:nvPr/>
          </p:nvSpPr>
          <p:spPr bwMode="auto">
            <a:xfrm>
              <a:off x="5553075" y="2603500"/>
              <a:ext cx="25400" cy="167163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p:cNvSpPr>
              <a:spLocks/>
            </p:cNvSpPr>
            <p:nvPr/>
          </p:nvSpPr>
          <p:spPr bwMode="auto">
            <a:xfrm>
              <a:off x="4978400" y="2598738"/>
              <a:ext cx="600075" cy="1681163"/>
            </a:xfrm>
            <a:custGeom>
              <a:avLst/>
              <a:gdLst>
                <a:gd name="T0" fmla="*/ 19 w 378"/>
                <a:gd name="T1" fmla="*/ 1059 h 1059"/>
                <a:gd name="T2" fmla="*/ 0 w 378"/>
                <a:gd name="T3" fmla="*/ 1053 h 1059"/>
                <a:gd name="T4" fmla="*/ 362 w 378"/>
                <a:gd name="T5" fmla="*/ 0 h 1059"/>
                <a:gd name="T6" fmla="*/ 378 w 378"/>
                <a:gd name="T7" fmla="*/ 3 h 1059"/>
                <a:gd name="T8" fmla="*/ 19 w 378"/>
                <a:gd name="T9" fmla="*/ 1059 h 1059"/>
              </a:gdLst>
              <a:ahLst/>
              <a:cxnLst>
                <a:cxn ang="0">
                  <a:pos x="T0" y="T1"/>
                </a:cxn>
                <a:cxn ang="0">
                  <a:pos x="T2" y="T3"/>
                </a:cxn>
                <a:cxn ang="0">
                  <a:pos x="T4" y="T5"/>
                </a:cxn>
                <a:cxn ang="0">
                  <a:pos x="T6" y="T7"/>
                </a:cxn>
                <a:cxn ang="0">
                  <a:pos x="T8" y="T9"/>
                </a:cxn>
              </a:cxnLst>
              <a:rect l="0" t="0" r="r" b="b"/>
              <a:pathLst>
                <a:path w="378" h="1059">
                  <a:moveTo>
                    <a:pt x="19" y="1059"/>
                  </a:moveTo>
                  <a:lnTo>
                    <a:pt x="0" y="1053"/>
                  </a:lnTo>
                  <a:lnTo>
                    <a:pt x="362" y="0"/>
                  </a:lnTo>
                  <a:lnTo>
                    <a:pt x="378" y="3"/>
                  </a:lnTo>
                  <a:lnTo>
                    <a:pt x="19" y="105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p:cNvSpPr>
              <a:spLocks noEditPoints="1"/>
            </p:cNvSpPr>
            <p:nvPr/>
          </p:nvSpPr>
          <p:spPr bwMode="auto">
            <a:xfrm>
              <a:off x="5481638" y="2441575"/>
              <a:ext cx="166688" cy="168275"/>
            </a:xfrm>
            <a:custGeom>
              <a:avLst/>
              <a:gdLst>
                <a:gd name="T0" fmla="*/ 16 w 33"/>
                <a:gd name="T1" fmla="*/ 33 h 33"/>
                <a:gd name="T2" fmla="*/ 0 w 33"/>
                <a:gd name="T3" fmla="*/ 17 h 33"/>
                <a:gd name="T4" fmla="*/ 16 w 33"/>
                <a:gd name="T5" fmla="*/ 0 h 33"/>
                <a:gd name="T6" fmla="*/ 33 w 33"/>
                <a:gd name="T7" fmla="*/ 17 h 33"/>
                <a:gd name="T8" fmla="*/ 16 w 33"/>
                <a:gd name="T9" fmla="*/ 33 h 33"/>
                <a:gd name="T10" fmla="*/ 16 w 33"/>
                <a:gd name="T11" fmla="*/ 6 h 33"/>
                <a:gd name="T12" fmla="*/ 6 w 33"/>
                <a:gd name="T13" fmla="*/ 17 h 33"/>
                <a:gd name="T14" fmla="*/ 16 w 33"/>
                <a:gd name="T15" fmla="*/ 27 h 33"/>
                <a:gd name="T16" fmla="*/ 27 w 33"/>
                <a:gd name="T17" fmla="*/ 17 h 33"/>
                <a:gd name="T18" fmla="*/ 16 w 33"/>
                <a:gd name="T19"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3"/>
                  </a:moveTo>
                  <a:cubicBezTo>
                    <a:pt x="7" y="33"/>
                    <a:pt x="0" y="26"/>
                    <a:pt x="0" y="17"/>
                  </a:cubicBezTo>
                  <a:cubicBezTo>
                    <a:pt x="0" y="8"/>
                    <a:pt x="7" y="0"/>
                    <a:pt x="16" y="0"/>
                  </a:cubicBezTo>
                  <a:cubicBezTo>
                    <a:pt x="25" y="0"/>
                    <a:pt x="33" y="8"/>
                    <a:pt x="33" y="17"/>
                  </a:cubicBezTo>
                  <a:cubicBezTo>
                    <a:pt x="33" y="26"/>
                    <a:pt x="25" y="33"/>
                    <a:pt x="16" y="33"/>
                  </a:cubicBezTo>
                  <a:close/>
                  <a:moveTo>
                    <a:pt x="16" y="6"/>
                  </a:moveTo>
                  <a:cubicBezTo>
                    <a:pt x="10" y="6"/>
                    <a:pt x="6" y="11"/>
                    <a:pt x="6" y="17"/>
                  </a:cubicBezTo>
                  <a:cubicBezTo>
                    <a:pt x="6" y="23"/>
                    <a:pt x="10" y="27"/>
                    <a:pt x="16" y="27"/>
                  </a:cubicBezTo>
                  <a:cubicBezTo>
                    <a:pt x="22" y="27"/>
                    <a:pt x="27" y="23"/>
                    <a:pt x="27" y="17"/>
                  </a:cubicBezTo>
                  <a:cubicBezTo>
                    <a:pt x="27" y="11"/>
                    <a:pt x="22" y="6"/>
                    <a:pt x="16" y="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p:cNvSpPr>
              <a:spLocks/>
            </p:cNvSpPr>
            <p:nvPr/>
          </p:nvSpPr>
          <p:spPr bwMode="auto">
            <a:xfrm>
              <a:off x="5562600" y="4275138"/>
              <a:ext cx="660400" cy="339725"/>
            </a:xfrm>
            <a:custGeom>
              <a:avLst/>
              <a:gdLst>
                <a:gd name="T0" fmla="*/ 0 w 130"/>
                <a:gd name="T1" fmla="*/ 67 h 67"/>
                <a:gd name="T2" fmla="*/ 130 w 130"/>
                <a:gd name="T3" fmla="*/ 0 h 67"/>
                <a:gd name="T4" fmla="*/ 0 w 130"/>
                <a:gd name="T5" fmla="*/ 0 h 67"/>
                <a:gd name="T6" fmla="*/ 0 w 130"/>
                <a:gd name="T7" fmla="*/ 67 h 67"/>
              </a:gdLst>
              <a:ahLst/>
              <a:cxnLst>
                <a:cxn ang="0">
                  <a:pos x="T0" y="T1"/>
                </a:cxn>
                <a:cxn ang="0">
                  <a:pos x="T2" y="T3"/>
                </a:cxn>
                <a:cxn ang="0">
                  <a:pos x="T4" y="T5"/>
                </a:cxn>
                <a:cxn ang="0">
                  <a:pos x="T6" y="T7"/>
                </a:cxn>
              </a:cxnLst>
              <a:rect l="0" t="0" r="r" b="b"/>
              <a:pathLst>
                <a:path w="130" h="67">
                  <a:moveTo>
                    <a:pt x="0" y="67"/>
                  </a:moveTo>
                  <a:cubicBezTo>
                    <a:pt x="72" y="67"/>
                    <a:pt x="130" y="37"/>
                    <a:pt x="130" y="0"/>
                  </a:cubicBezTo>
                  <a:cubicBezTo>
                    <a:pt x="0" y="0"/>
                    <a:pt x="0" y="0"/>
                    <a:pt x="0" y="0"/>
                  </a:cubicBezTo>
                  <a:lnTo>
                    <a:pt x="0" y="67"/>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Rectangle 28"/>
            <p:cNvSpPr>
              <a:spLocks noChangeArrowheads="1"/>
            </p:cNvSpPr>
            <p:nvPr/>
          </p:nvSpPr>
          <p:spPr bwMode="auto">
            <a:xfrm>
              <a:off x="6843713" y="5376863"/>
              <a:ext cx="725488" cy="173038"/>
            </a:xfrm>
            <a:prstGeom prst="rect">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Rectangle 29"/>
            <p:cNvSpPr>
              <a:spLocks noChangeArrowheads="1"/>
            </p:cNvSpPr>
            <p:nvPr/>
          </p:nvSpPr>
          <p:spPr bwMode="auto">
            <a:xfrm>
              <a:off x="6843713" y="5376863"/>
              <a:ext cx="7254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30"/>
            <p:cNvSpPr>
              <a:spLocks noChangeArrowheads="1"/>
            </p:cNvSpPr>
            <p:nvPr/>
          </p:nvSpPr>
          <p:spPr bwMode="auto">
            <a:xfrm>
              <a:off x="6843713" y="5245100"/>
              <a:ext cx="630238" cy="13176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1"/>
            <p:cNvSpPr>
              <a:spLocks noChangeArrowheads="1"/>
            </p:cNvSpPr>
            <p:nvPr/>
          </p:nvSpPr>
          <p:spPr bwMode="auto">
            <a:xfrm>
              <a:off x="6843713" y="5245100"/>
              <a:ext cx="630238"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p:cNvSpPr>
              <a:spLocks/>
            </p:cNvSpPr>
            <p:nvPr/>
          </p:nvSpPr>
          <p:spPr bwMode="auto">
            <a:xfrm>
              <a:off x="6843713" y="2501900"/>
              <a:ext cx="76200" cy="1214438"/>
            </a:xfrm>
            <a:custGeom>
              <a:avLst/>
              <a:gdLst>
                <a:gd name="T0" fmla="*/ 10 w 15"/>
                <a:gd name="T1" fmla="*/ 0 h 239"/>
                <a:gd name="T2" fmla="*/ 10 w 15"/>
                <a:gd name="T3" fmla="*/ 11 h 239"/>
                <a:gd name="T4" fmla="*/ 1 w 15"/>
                <a:gd name="T5" fmla="*/ 20 h 239"/>
                <a:gd name="T6" fmla="*/ 0 w 15"/>
                <a:gd name="T7" fmla="*/ 19 h 239"/>
                <a:gd name="T8" fmla="*/ 0 w 15"/>
                <a:gd name="T9" fmla="*/ 239 h 239"/>
                <a:gd name="T10" fmla="*/ 15 w 15"/>
                <a:gd name="T11" fmla="*/ 239 h 239"/>
                <a:gd name="T12" fmla="*/ 15 w 15"/>
                <a:gd name="T13" fmla="*/ 12 h 239"/>
                <a:gd name="T14" fmla="*/ 15 w 15"/>
                <a:gd name="T15" fmla="*/ 12 h 239"/>
                <a:gd name="T16" fmla="*/ 15 w 15"/>
                <a:gd name="T17" fmla="*/ 12 h 239"/>
                <a:gd name="T18" fmla="*/ 15 w 15"/>
                <a:gd name="T19" fmla="*/ 12 h 239"/>
                <a:gd name="T20" fmla="*/ 15 w 15"/>
                <a:gd name="T21" fmla="*/ 12 h 239"/>
                <a:gd name="T22" fmla="*/ 15 w 15"/>
                <a:gd name="T23" fmla="*/ 12 h 239"/>
                <a:gd name="T24" fmla="*/ 15 w 15"/>
                <a:gd name="T25" fmla="*/ 11 h 239"/>
                <a:gd name="T26" fmla="*/ 15 w 15"/>
                <a:gd name="T27" fmla="*/ 11 h 239"/>
                <a:gd name="T28" fmla="*/ 10 w 15"/>
                <a:gd name="T29" fmla="*/ 0 h 239"/>
                <a:gd name="T30" fmla="*/ 10 w 15"/>
                <a:gd name="T31" fmla="*/ 0 h 239"/>
                <a:gd name="T32" fmla="*/ 10 w 15"/>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39">
                  <a:moveTo>
                    <a:pt x="10" y="0"/>
                  </a:moveTo>
                  <a:cubicBezTo>
                    <a:pt x="10" y="11"/>
                    <a:pt x="10" y="11"/>
                    <a:pt x="10" y="11"/>
                  </a:cubicBezTo>
                  <a:cubicBezTo>
                    <a:pt x="10" y="16"/>
                    <a:pt x="6" y="20"/>
                    <a:pt x="1" y="20"/>
                  </a:cubicBezTo>
                  <a:cubicBezTo>
                    <a:pt x="1" y="20"/>
                    <a:pt x="0" y="19"/>
                    <a:pt x="0" y="19"/>
                  </a:cubicBezTo>
                  <a:cubicBezTo>
                    <a:pt x="0" y="239"/>
                    <a:pt x="0" y="239"/>
                    <a:pt x="0" y="239"/>
                  </a:cubicBezTo>
                  <a:cubicBezTo>
                    <a:pt x="15" y="239"/>
                    <a:pt x="15" y="239"/>
                    <a:pt x="15" y="239"/>
                  </a:cubicBezTo>
                  <a:cubicBezTo>
                    <a:pt x="15" y="12"/>
                    <a:pt x="15" y="12"/>
                    <a:pt x="15" y="12"/>
                  </a:cubicBezTo>
                  <a:cubicBezTo>
                    <a:pt x="15" y="12"/>
                    <a:pt x="15" y="12"/>
                    <a:pt x="15"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5" y="11"/>
                    <a:pt x="15" y="11"/>
                    <a:pt x="15" y="11"/>
                  </a:cubicBezTo>
                  <a:cubicBezTo>
                    <a:pt x="15" y="7"/>
                    <a:pt x="13" y="3"/>
                    <a:pt x="10" y="0"/>
                  </a:cubicBezTo>
                  <a:cubicBezTo>
                    <a:pt x="10" y="0"/>
                    <a:pt x="10" y="0"/>
                    <a:pt x="10" y="0"/>
                  </a:cubicBezTo>
                  <a:cubicBezTo>
                    <a:pt x="10" y="0"/>
                    <a:pt x="10" y="0"/>
                    <a:pt x="10" y="0"/>
                  </a:cubicBezTo>
                </a:path>
              </a:pathLst>
            </a:custGeom>
            <a:solidFill>
              <a:srgbClr val="653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p:cNvSpPr>
              <a:spLocks/>
            </p:cNvSpPr>
            <p:nvPr/>
          </p:nvSpPr>
          <p:spPr bwMode="auto">
            <a:xfrm>
              <a:off x="6843713" y="3716338"/>
              <a:ext cx="111125" cy="1528763"/>
            </a:xfrm>
            <a:custGeom>
              <a:avLst/>
              <a:gdLst>
                <a:gd name="T0" fmla="*/ 70 w 70"/>
                <a:gd name="T1" fmla="*/ 0 h 963"/>
                <a:gd name="T2" fmla="*/ 48 w 70"/>
                <a:gd name="T3" fmla="*/ 0 h 963"/>
                <a:gd name="T4" fmla="*/ 0 w 70"/>
                <a:gd name="T5" fmla="*/ 0 h 963"/>
                <a:gd name="T6" fmla="*/ 0 w 70"/>
                <a:gd name="T7" fmla="*/ 963 h 963"/>
                <a:gd name="T8" fmla="*/ 70 w 70"/>
                <a:gd name="T9" fmla="*/ 963 h 963"/>
                <a:gd name="T10" fmla="*/ 70 w 70"/>
                <a:gd name="T11" fmla="*/ 0 h 963"/>
              </a:gdLst>
              <a:ahLst/>
              <a:cxnLst>
                <a:cxn ang="0">
                  <a:pos x="T0" y="T1"/>
                </a:cxn>
                <a:cxn ang="0">
                  <a:pos x="T2" y="T3"/>
                </a:cxn>
                <a:cxn ang="0">
                  <a:pos x="T4" y="T5"/>
                </a:cxn>
                <a:cxn ang="0">
                  <a:pos x="T6" y="T7"/>
                </a:cxn>
                <a:cxn ang="0">
                  <a:pos x="T8" y="T9"/>
                </a:cxn>
                <a:cxn ang="0">
                  <a:pos x="T10" y="T11"/>
                </a:cxn>
              </a:cxnLst>
              <a:rect l="0" t="0" r="r" b="b"/>
              <a:pathLst>
                <a:path w="70" h="963">
                  <a:moveTo>
                    <a:pt x="70" y="0"/>
                  </a:moveTo>
                  <a:lnTo>
                    <a:pt x="48" y="0"/>
                  </a:lnTo>
                  <a:lnTo>
                    <a:pt x="0" y="0"/>
                  </a:lnTo>
                  <a:lnTo>
                    <a:pt x="0" y="963"/>
                  </a:lnTo>
                  <a:lnTo>
                    <a:pt x="70" y="963"/>
                  </a:lnTo>
                  <a:lnTo>
                    <a:pt x="7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p:cNvSpPr>
              <a:spLocks/>
            </p:cNvSpPr>
            <p:nvPr/>
          </p:nvSpPr>
          <p:spPr bwMode="auto">
            <a:xfrm>
              <a:off x="6843713" y="3716338"/>
              <a:ext cx="111125" cy="1528763"/>
            </a:xfrm>
            <a:custGeom>
              <a:avLst/>
              <a:gdLst>
                <a:gd name="T0" fmla="*/ 70 w 70"/>
                <a:gd name="T1" fmla="*/ 0 h 963"/>
                <a:gd name="T2" fmla="*/ 48 w 70"/>
                <a:gd name="T3" fmla="*/ 0 h 963"/>
                <a:gd name="T4" fmla="*/ 0 w 70"/>
                <a:gd name="T5" fmla="*/ 0 h 963"/>
                <a:gd name="T6" fmla="*/ 0 w 70"/>
                <a:gd name="T7" fmla="*/ 963 h 963"/>
                <a:gd name="T8" fmla="*/ 70 w 70"/>
                <a:gd name="T9" fmla="*/ 963 h 963"/>
                <a:gd name="T10" fmla="*/ 70 w 70"/>
                <a:gd name="T11" fmla="*/ 0 h 963"/>
              </a:gdLst>
              <a:ahLst/>
              <a:cxnLst>
                <a:cxn ang="0">
                  <a:pos x="T0" y="T1"/>
                </a:cxn>
                <a:cxn ang="0">
                  <a:pos x="T2" y="T3"/>
                </a:cxn>
                <a:cxn ang="0">
                  <a:pos x="T4" y="T5"/>
                </a:cxn>
                <a:cxn ang="0">
                  <a:pos x="T6" y="T7"/>
                </a:cxn>
                <a:cxn ang="0">
                  <a:pos x="T8" y="T9"/>
                </a:cxn>
                <a:cxn ang="0">
                  <a:pos x="T10" y="T11"/>
                </a:cxn>
              </a:cxnLst>
              <a:rect l="0" t="0" r="r" b="b"/>
              <a:pathLst>
                <a:path w="70" h="963">
                  <a:moveTo>
                    <a:pt x="70" y="0"/>
                  </a:moveTo>
                  <a:lnTo>
                    <a:pt x="48" y="0"/>
                  </a:lnTo>
                  <a:lnTo>
                    <a:pt x="0" y="0"/>
                  </a:lnTo>
                  <a:lnTo>
                    <a:pt x="0" y="963"/>
                  </a:lnTo>
                  <a:lnTo>
                    <a:pt x="70" y="963"/>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5"/>
            <p:cNvSpPr>
              <a:spLocks noEditPoints="1"/>
            </p:cNvSpPr>
            <p:nvPr/>
          </p:nvSpPr>
          <p:spPr bwMode="auto">
            <a:xfrm>
              <a:off x="6843713" y="2005012"/>
              <a:ext cx="50800" cy="598488"/>
            </a:xfrm>
            <a:custGeom>
              <a:avLst/>
              <a:gdLst>
                <a:gd name="T0" fmla="*/ 10 w 10"/>
                <a:gd name="T1" fmla="*/ 63 h 118"/>
                <a:gd name="T2" fmla="*/ 1 w 10"/>
                <a:gd name="T3" fmla="*/ 66 h 118"/>
                <a:gd name="T4" fmla="*/ 1 w 10"/>
                <a:gd name="T5" fmla="*/ 66 h 118"/>
                <a:gd name="T6" fmla="*/ 0 w 10"/>
                <a:gd name="T7" fmla="*/ 66 h 118"/>
                <a:gd name="T8" fmla="*/ 0 w 10"/>
                <a:gd name="T9" fmla="*/ 117 h 118"/>
                <a:gd name="T10" fmla="*/ 1 w 10"/>
                <a:gd name="T11" fmla="*/ 118 h 118"/>
                <a:gd name="T12" fmla="*/ 10 w 10"/>
                <a:gd name="T13" fmla="*/ 109 h 118"/>
                <a:gd name="T14" fmla="*/ 10 w 10"/>
                <a:gd name="T15" fmla="*/ 98 h 118"/>
                <a:gd name="T16" fmla="*/ 10 w 10"/>
                <a:gd name="T17" fmla="*/ 63 h 118"/>
                <a:gd name="T18" fmla="*/ 1 w 10"/>
                <a:gd name="T19" fmla="*/ 0 h 118"/>
                <a:gd name="T20" fmla="*/ 1 w 10"/>
                <a:gd name="T21" fmla="*/ 0 h 118"/>
                <a:gd name="T22" fmla="*/ 0 w 10"/>
                <a:gd name="T23" fmla="*/ 0 h 118"/>
                <a:gd name="T24" fmla="*/ 0 w 10"/>
                <a:gd name="T25" fmla="*/ 33 h 118"/>
                <a:gd name="T26" fmla="*/ 1 w 10"/>
                <a:gd name="T27" fmla="*/ 34 h 118"/>
                <a:gd name="T28" fmla="*/ 1 w 10"/>
                <a:gd name="T29" fmla="*/ 34 h 118"/>
                <a:gd name="T30" fmla="*/ 10 w 10"/>
                <a:gd name="T31" fmla="*/ 31 h 118"/>
                <a:gd name="T32" fmla="*/ 10 w 10"/>
                <a:gd name="T33" fmla="*/ 8 h 118"/>
                <a:gd name="T34" fmla="*/ 1 w 10"/>
                <a:gd name="T3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8">
                  <a:moveTo>
                    <a:pt x="10" y="63"/>
                  </a:moveTo>
                  <a:cubicBezTo>
                    <a:pt x="4" y="65"/>
                    <a:pt x="1" y="66"/>
                    <a:pt x="1" y="66"/>
                  </a:cubicBezTo>
                  <a:cubicBezTo>
                    <a:pt x="1" y="66"/>
                    <a:pt x="1" y="66"/>
                    <a:pt x="1" y="66"/>
                  </a:cubicBezTo>
                  <a:cubicBezTo>
                    <a:pt x="1" y="66"/>
                    <a:pt x="1" y="66"/>
                    <a:pt x="0" y="66"/>
                  </a:cubicBezTo>
                  <a:cubicBezTo>
                    <a:pt x="0" y="117"/>
                    <a:pt x="0" y="117"/>
                    <a:pt x="0" y="117"/>
                  </a:cubicBezTo>
                  <a:cubicBezTo>
                    <a:pt x="0" y="117"/>
                    <a:pt x="1" y="118"/>
                    <a:pt x="1" y="118"/>
                  </a:cubicBezTo>
                  <a:cubicBezTo>
                    <a:pt x="6" y="118"/>
                    <a:pt x="10" y="114"/>
                    <a:pt x="10" y="109"/>
                  </a:cubicBezTo>
                  <a:cubicBezTo>
                    <a:pt x="10" y="98"/>
                    <a:pt x="10" y="98"/>
                    <a:pt x="10" y="98"/>
                  </a:cubicBezTo>
                  <a:cubicBezTo>
                    <a:pt x="10" y="63"/>
                    <a:pt x="10" y="63"/>
                    <a:pt x="10" y="63"/>
                  </a:cubicBezTo>
                  <a:moveTo>
                    <a:pt x="1" y="0"/>
                  </a:moveTo>
                  <a:cubicBezTo>
                    <a:pt x="1" y="0"/>
                    <a:pt x="1" y="0"/>
                    <a:pt x="1" y="0"/>
                  </a:cubicBezTo>
                  <a:cubicBezTo>
                    <a:pt x="1" y="0"/>
                    <a:pt x="0" y="0"/>
                    <a:pt x="0" y="0"/>
                  </a:cubicBezTo>
                  <a:cubicBezTo>
                    <a:pt x="0" y="33"/>
                    <a:pt x="0" y="33"/>
                    <a:pt x="0" y="33"/>
                  </a:cubicBezTo>
                  <a:cubicBezTo>
                    <a:pt x="1" y="34"/>
                    <a:pt x="1" y="34"/>
                    <a:pt x="1" y="34"/>
                  </a:cubicBezTo>
                  <a:cubicBezTo>
                    <a:pt x="1" y="34"/>
                    <a:pt x="1" y="34"/>
                    <a:pt x="1" y="34"/>
                  </a:cubicBezTo>
                  <a:cubicBezTo>
                    <a:pt x="1" y="34"/>
                    <a:pt x="4" y="33"/>
                    <a:pt x="10" y="31"/>
                  </a:cubicBezTo>
                  <a:cubicBezTo>
                    <a:pt x="10" y="8"/>
                    <a:pt x="10" y="8"/>
                    <a:pt x="10" y="8"/>
                  </a:cubicBezTo>
                  <a:cubicBezTo>
                    <a:pt x="10" y="4"/>
                    <a:pt x="6" y="0"/>
                    <a:pt x="1" y="0"/>
                  </a:cubicBezTo>
                </a:path>
              </a:pathLst>
            </a:custGeom>
            <a:solidFill>
              <a:srgbClr val="653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6"/>
            <p:cNvSpPr>
              <a:spLocks/>
            </p:cNvSpPr>
            <p:nvPr/>
          </p:nvSpPr>
          <p:spPr bwMode="auto">
            <a:xfrm>
              <a:off x="6848475" y="2095500"/>
              <a:ext cx="1408113" cy="396875"/>
            </a:xfrm>
            <a:custGeom>
              <a:avLst/>
              <a:gdLst>
                <a:gd name="T0" fmla="*/ 85 w 277"/>
                <a:gd name="T1" fmla="*/ 0 h 78"/>
                <a:gd name="T2" fmla="*/ 85 w 277"/>
                <a:gd name="T3" fmla="*/ 0 h 78"/>
                <a:gd name="T4" fmla="*/ 85 w 277"/>
                <a:gd name="T5" fmla="*/ 0 h 78"/>
                <a:gd name="T6" fmla="*/ 85 w 277"/>
                <a:gd name="T7" fmla="*/ 0 h 78"/>
                <a:gd name="T8" fmla="*/ 85 w 277"/>
                <a:gd name="T9" fmla="*/ 0 h 78"/>
                <a:gd name="T10" fmla="*/ 80 w 277"/>
                <a:gd name="T11" fmla="*/ 0 h 78"/>
                <a:gd name="T12" fmla="*/ 80 w 277"/>
                <a:gd name="T13" fmla="*/ 0 h 78"/>
                <a:gd name="T14" fmla="*/ 79 w 277"/>
                <a:gd name="T15" fmla="*/ 0 h 78"/>
                <a:gd name="T16" fmla="*/ 79 w 277"/>
                <a:gd name="T17" fmla="*/ 0 h 78"/>
                <a:gd name="T18" fmla="*/ 79 w 277"/>
                <a:gd name="T19" fmla="*/ 0 h 78"/>
                <a:gd name="T20" fmla="*/ 79 w 277"/>
                <a:gd name="T21" fmla="*/ 0 h 78"/>
                <a:gd name="T22" fmla="*/ 79 w 277"/>
                <a:gd name="T23" fmla="*/ 0 h 78"/>
                <a:gd name="T24" fmla="*/ 79 w 277"/>
                <a:gd name="T25" fmla="*/ 0 h 78"/>
                <a:gd name="T26" fmla="*/ 79 w 277"/>
                <a:gd name="T27" fmla="*/ 0 h 78"/>
                <a:gd name="T28" fmla="*/ 78 w 277"/>
                <a:gd name="T29" fmla="*/ 0 h 78"/>
                <a:gd name="T30" fmla="*/ 78 w 277"/>
                <a:gd name="T31" fmla="*/ 0 h 78"/>
                <a:gd name="T32" fmla="*/ 78 w 277"/>
                <a:gd name="T33" fmla="*/ 0 h 78"/>
                <a:gd name="T34" fmla="*/ 78 w 277"/>
                <a:gd name="T35" fmla="*/ 0 h 78"/>
                <a:gd name="T36" fmla="*/ 78 w 277"/>
                <a:gd name="T37" fmla="*/ 0 h 78"/>
                <a:gd name="T38" fmla="*/ 78 w 277"/>
                <a:gd name="T39" fmla="*/ 0 h 78"/>
                <a:gd name="T40" fmla="*/ 78 w 277"/>
                <a:gd name="T41" fmla="*/ 0 h 78"/>
                <a:gd name="T42" fmla="*/ 78 w 277"/>
                <a:gd name="T43" fmla="*/ 0 h 78"/>
                <a:gd name="T44" fmla="*/ 77 w 277"/>
                <a:gd name="T45" fmla="*/ 0 h 78"/>
                <a:gd name="T46" fmla="*/ 77 w 277"/>
                <a:gd name="T47" fmla="*/ 0 h 78"/>
                <a:gd name="T48" fmla="*/ 77 w 277"/>
                <a:gd name="T49" fmla="*/ 0 h 78"/>
                <a:gd name="T50" fmla="*/ 77 w 277"/>
                <a:gd name="T51" fmla="*/ 0 h 78"/>
                <a:gd name="T52" fmla="*/ 77 w 277"/>
                <a:gd name="T53" fmla="*/ 0 h 78"/>
                <a:gd name="T54" fmla="*/ 77 w 277"/>
                <a:gd name="T55" fmla="*/ 0 h 78"/>
                <a:gd name="T56" fmla="*/ 44 w 277"/>
                <a:gd name="T57" fmla="*/ 4 h 78"/>
                <a:gd name="T58" fmla="*/ 9 w 277"/>
                <a:gd name="T59" fmla="*/ 13 h 78"/>
                <a:gd name="T60" fmla="*/ 9 w 277"/>
                <a:gd name="T61" fmla="*/ 13 h 78"/>
                <a:gd name="T62" fmla="*/ 9 w 277"/>
                <a:gd name="T63" fmla="*/ 13 h 78"/>
                <a:gd name="T64" fmla="*/ 0 w 277"/>
                <a:gd name="T65" fmla="*/ 16 h 78"/>
                <a:gd name="T66" fmla="*/ 0 w 277"/>
                <a:gd name="T67" fmla="*/ 48 h 78"/>
                <a:gd name="T68" fmla="*/ 0 w 277"/>
                <a:gd name="T69" fmla="*/ 48 h 78"/>
                <a:gd name="T70" fmla="*/ 9 w 277"/>
                <a:gd name="T71" fmla="*/ 45 h 78"/>
                <a:gd name="T72" fmla="*/ 99 w 277"/>
                <a:gd name="T73" fmla="*/ 26 h 78"/>
                <a:gd name="T74" fmla="*/ 99 w 277"/>
                <a:gd name="T75" fmla="*/ 26 h 78"/>
                <a:gd name="T76" fmla="*/ 99 w 277"/>
                <a:gd name="T77" fmla="*/ 26 h 78"/>
                <a:gd name="T78" fmla="*/ 99 w 277"/>
                <a:gd name="T79" fmla="*/ 26 h 78"/>
                <a:gd name="T80" fmla="*/ 101 w 277"/>
                <a:gd name="T81" fmla="*/ 26 h 78"/>
                <a:gd name="T82" fmla="*/ 167 w 277"/>
                <a:gd name="T83" fmla="*/ 52 h 78"/>
                <a:gd name="T84" fmla="*/ 227 w 277"/>
                <a:gd name="T85" fmla="*/ 78 h 78"/>
                <a:gd name="T86" fmla="*/ 242 w 277"/>
                <a:gd name="T87" fmla="*/ 68 h 78"/>
                <a:gd name="T88" fmla="*/ 256 w 277"/>
                <a:gd name="T89" fmla="*/ 76 h 78"/>
                <a:gd name="T90" fmla="*/ 277 w 277"/>
                <a:gd name="T91" fmla="*/ 62 h 78"/>
                <a:gd name="T92" fmla="*/ 251 w 277"/>
                <a:gd name="T93" fmla="*/ 65 h 78"/>
                <a:gd name="T94" fmla="*/ 208 w 277"/>
                <a:gd name="T95" fmla="*/ 52 h 78"/>
                <a:gd name="T96" fmla="*/ 86 w 277"/>
                <a:gd name="T97" fmla="*/ 0 h 78"/>
                <a:gd name="T98" fmla="*/ 86 w 277"/>
                <a:gd name="T99" fmla="*/ 0 h 78"/>
                <a:gd name="T100" fmla="*/ 85 w 277"/>
                <a:gd name="T101" fmla="*/ 0 h 78"/>
                <a:gd name="T102" fmla="*/ 85 w 277"/>
                <a:gd name="T103" fmla="*/ 0 h 78"/>
                <a:gd name="T104" fmla="*/ 85 w 277"/>
                <a:gd name="T105" fmla="*/ 0 h 78"/>
                <a:gd name="T106" fmla="*/ 85 w 277"/>
                <a:gd name="T107" fmla="*/ 0 h 78"/>
                <a:gd name="T108" fmla="*/ 85 w 277"/>
                <a:gd name="T10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78">
                  <a:moveTo>
                    <a:pt x="85" y="0"/>
                  </a:moveTo>
                  <a:cubicBezTo>
                    <a:pt x="85" y="0"/>
                    <a:pt x="85" y="0"/>
                    <a:pt x="85" y="0"/>
                  </a:cubicBezTo>
                  <a:cubicBezTo>
                    <a:pt x="85" y="0"/>
                    <a:pt x="85" y="0"/>
                    <a:pt x="85" y="0"/>
                  </a:cubicBezTo>
                  <a:cubicBezTo>
                    <a:pt x="85" y="0"/>
                    <a:pt x="85" y="0"/>
                    <a:pt x="85" y="0"/>
                  </a:cubicBezTo>
                  <a:cubicBezTo>
                    <a:pt x="85" y="0"/>
                    <a:pt x="85" y="0"/>
                    <a:pt x="85" y="0"/>
                  </a:cubicBezTo>
                  <a:cubicBezTo>
                    <a:pt x="83" y="0"/>
                    <a:pt x="81" y="0"/>
                    <a:pt x="80" y="0"/>
                  </a:cubicBezTo>
                  <a:cubicBezTo>
                    <a:pt x="80" y="0"/>
                    <a:pt x="80" y="0"/>
                    <a:pt x="80" y="0"/>
                  </a:cubicBezTo>
                  <a:cubicBezTo>
                    <a:pt x="80" y="0"/>
                    <a:pt x="80"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66" y="0"/>
                    <a:pt x="54" y="2"/>
                    <a:pt x="44" y="4"/>
                  </a:cubicBezTo>
                  <a:cubicBezTo>
                    <a:pt x="29" y="7"/>
                    <a:pt x="17" y="11"/>
                    <a:pt x="9" y="13"/>
                  </a:cubicBezTo>
                  <a:cubicBezTo>
                    <a:pt x="9" y="13"/>
                    <a:pt x="9" y="13"/>
                    <a:pt x="9" y="13"/>
                  </a:cubicBezTo>
                  <a:cubicBezTo>
                    <a:pt x="9" y="13"/>
                    <a:pt x="9" y="13"/>
                    <a:pt x="9" y="13"/>
                  </a:cubicBezTo>
                  <a:cubicBezTo>
                    <a:pt x="3" y="15"/>
                    <a:pt x="0" y="16"/>
                    <a:pt x="0" y="16"/>
                  </a:cubicBezTo>
                  <a:cubicBezTo>
                    <a:pt x="0" y="48"/>
                    <a:pt x="0" y="48"/>
                    <a:pt x="0" y="48"/>
                  </a:cubicBezTo>
                  <a:cubicBezTo>
                    <a:pt x="0" y="48"/>
                    <a:pt x="0" y="48"/>
                    <a:pt x="0" y="48"/>
                  </a:cubicBezTo>
                  <a:cubicBezTo>
                    <a:pt x="0" y="48"/>
                    <a:pt x="3" y="47"/>
                    <a:pt x="9" y="45"/>
                  </a:cubicBezTo>
                  <a:cubicBezTo>
                    <a:pt x="27" y="40"/>
                    <a:pt x="72" y="27"/>
                    <a:pt x="99" y="26"/>
                  </a:cubicBezTo>
                  <a:cubicBezTo>
                    <a:pt x="99" y="26"/>
                    <a:pt x="99" y="26"/>
                    <a:pt x="99" y="26"/>
                  </a:cubicBezTo>
                  <a:cubicBezTo>
                    <a:pt x="99" y="26"/>
                    <a:pt x="99" y="26"/>
                    <a:pt x="99" y="26"/>
                  </a:cubicBezTo>
                  <a:cubicBezTo>
                    <a:pt x="99" y="26"/>
                    <a:pt x="99" y="26"/>
                    <a:pt x="99" y="26"/>
                  </a:cubicBezTo>
                  <a:cubicBezTo>
                    <a:pt x="99" y="26"/>
                    <a:pt x="100" y="26"/>
                    <a:pt x="101" y="26"/>
                  </a:cubicBezTo>
                  <a:cubicBezTo>
                    <a:pt x="119" y="26"/>
                    <a:pt x="143" y="39"/>
                    <a:pt x="167" y="52"/>
                  </a:cubicBezTo>
                  <a:cubicBezTo>
                    <a:pt x="187" y="63"/>
                    <a:pt x="208" y="74"/>
                    <a:pt x="227" y="78"/>
                  </a:cubicBezTo>
                  <a:cubicBezTo>
                    <a:pt x="230" y="72"/>
                    <a:pt x="235" y="68"/>
                    <a:pt x="242" y="68"/>
                  </a:cubicBezTo>
                  <a:cubicBezTo>
                    <a:pt x="248" y="68"/>
                    <a:pt x="253" y="72"/>
                    <a:pt x="256" y="76"/>
                  </a:cubicBezTo>
                  <a:cubicBezTo>
                    <a:pt x="263" y="74"/>
                    <a:pt x="270" y="69"/>
                    <a:pt x="277" y="62"/>
                  </a:cubicBezTo>
                  <a:cubicBezTo>
                    <a:pt x="267" y="64"/>
                    <a:pt x="259" y="65"/>
                    <a:pt x="251" y="65"/>
                  </a:cubicBezTo>
                  <a:cubicBezTo>
                    <a:pt x="236" y="65"/>
                    <a:pt x="224" y="61"/>
                    <a:pt x="208" y="52"/>
                  </a:cubicBezTo>
                  <a:cubicBezTo>
                    <a:pt x="186" y="39"/>
                    <a:pt x="136" y="0"/>
                    <a:pt x="86" y="0"/>
                  </a:cubicBezTo>
                  <a:cubicBezTo>
                    <a:pt x="86" y="0"/>
                    <a:pt x="86" y="0"/>
                    <a:pt x="86" y="0"/>
                  </a:cubicBezTo>
                  <a:cubicBezTo>
                    <a:pt x="86" y="0"/>
                    <a:pt x="86" y="0"/>
                    <a:pt x="85" y="0"/>
                  </a:cubicBezTo>
                  <a:cubicBezTo>
                    <a:pt x="85" y="0"/>
                    <a:pt x="85" y="0"/>
                    <a:pt x="85" y="0"/>
                  </a:cubicBezTo>
                  <a:cubicBezTo>
                    <a:pt x="85" y="0"/>
                    <a:pt x="85" y="0"/>
                    <a:pt x="85" y="0"/>
                  </a:cubicBezTo>
                  <a:cubicBezTo>
                    <a:pt x="85" y="0"/>
                    <a:pt x="85" y="0"/>
                    <a:pt x="85" y="0"/>
                  </a:cubicBezTo>
                  <a:cubicBezTo>
                    <a:pt x="85" y="0"/>
                    <a:pt x="85" y="0"/>
                    <a:pt x="85" y="0"/>
                  </a:cubicBezTo>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7"/>
            <p:cNvSpPr>
              <a:spLocks/>
            </p:cNvSpPr>
            <p:nvPr/>
          </p:nvSpPr>
          <p:spPr bwMode="auto">
            <a:xfrm>
              <a:off x="6843713" y="2171700"/>
              <a:ext cx="4763" cy="168275"/>
            </a:xfrm>
            <a:custGeom>
              <a:avLst/>
              <a:gdLst>
                <a:gd name="T0" fmla="*/ 0 w 1"/>
                <a:gd name="T1" fmla="*/ 0 h 33"/>
                <a:gd name="T2" fmla="*/ 0 w 1"/>
                <a:gd name="T3" fmla="*/ 33 h 33"/>
                <a:gd name="T4" fmla="*/ 1 w 1"/>
                <a:gd name="T5" fmla="*/ 33 h 33"/>
                <a:gd name="T6" fmla="*/ 1 w 1"/>
                <a:gd name="T7" fmla="*/ 33 h 33"/>
                <a:gd name="T8" fmla="*/ 1 w 1"/>
                <a:gd name="T9" fmla="*/ 1 h 33"/>
                <a:gd name="T10" fmla="*/ 0 w 1"/>
                <a:gd name="T11" fmla="*/ 0 h 33"/>
              </a:gdLst>
              <a:ahLst/>
              <a:cxnLst>
                <a:cxn ang="0">
                  <a:pos x="T0" y="T1"/>
                </a:cxn>
                <a:cxn ang="0">
                  <a:pos x="T2" y="T3"/>
                </a:cxn>
                <a:cxn ang="0">
                  <a:pos x="T4" y="T5"/>
                </a:cxn>
                <a:cxn ang="0">
                  <a:pos x="T6" y="T7"/>
                </a:cxn>
                <a:cxn ang="0">
                  <a:pos x="T8" y="T9"/>
                </a:cxn>
                <a:cxn ang="0">
                  <a:pos x="T10" y="T11"/>
                </a:cxn>
              </a:cxnLst>
              <a:rect l="0" t="0" r="r" b="b"/>
              <a:pathLst>
                <a:path w="1" h="33">
                  <a:moveTo>
                    <a:pt x="0" y="0"/>
                  </a:moveTo>
                  <a:cubicBezTo>
                    <a:pt x="0" y="33"/>
                    <a:pt x="0" y="33"/>
                    <a:pt x="0" y="33"/>
                  </a:cubicBezTo>
                  <a:cubicBezTo>
                    <a:pt x="1" y="33"/>
                    <a:pt x="1" y="33"/>
                    <a:pt x="1" y="33"/>
                  </a:cubicBezTo>
                  <a:cubicBezTo>
                    <a:pt x="1" y="33"/>
                    <a:pt x="1" y="33"/>
                    <a:pt x="1" y="33"/>
                  </a:cubicBezTo>
                  <a:cubicBezTo>
                    <a:pt x="1" y="1"/>
                    <a:pt x="1" y="1"/>
                    <a:pt x="1" y="1"/>
                  </a:cubicBezTo>
                  <a:cubicBezTo>
                    <a:pt x="1" y="1"/>
                    <a:pt x="1" y="1"/>
                    <a:pt x="0" y="0"/>
                  </a:cubicBezTo>
                </a:path>
              </a:pathLst>
            </a:custGeom>
            <a:solidFill>
              <a:srgbClr val="D7AE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
            <p:cNvSpPr>
              <a:spLocks/>
            </p:cNvSpPr>
            <p:nvPr/>
          </p:nvSpPr>
          <p:spPr bwMode="auto">
            <a:xfrm>
              <a:off x="8032750" y="2471738"/>
              <a:ext cx="85725" cy="25400"/>
            </a:xfrm>
            <a:custGeom>
              <a:avLst/>
              <a:gdLst>
                <a:gd name="T0" fmla="*/ 9 w 17"/>
                <a:gd name="T1" fmla="*/ 0 h 5"/>
                <a:gd name="T2" fmla="*/ 0 w 17"/>
                <a:gd name="T3" fmla="*/ 5 h 5"/>
                <a:gd name="T4" fmla="*/ 6 w 17"/>
                <a:gd name="T5" fmla="*/ 5 h 5"/>
                <a:gd name="T6" fmla="*/ 17 w 17"/>
                <a:gd name="T7" fmla="*/ 4 h 5"/>
                <a:gd name="T8" fmla="*/ 9 w 17"/>
                <a:gd name="T9" fmla="*/ 0 h 5"/>
              </a:gdLst>
              <a:ahLst/>
              <a:cxnLst>
                <a:cxn ang="0">
                  <a:pos x="T0" y="T1"/>
                </a:cxn>
                <a:cxn ang="0">
                  <a:pos x="T2" y="T3"/>
                </a:cxn>
                <a:cxn ang="0">
                  <a:pos x="T4" y="T5"/>
                </a:cxn>
                <a:cxn ang="0">
                  <a:pos x="T6" y="T7"/>
                </a:cxn>
                <a:cxn ang="0">
                  <a:pos x="T8" y="T9"/>
                </a:cxn>
              </a:cxnLst>
              <a:rect l="0" t="0" r="r" b="b"/>
              <a:pathLst>
                <a:path w="17" h="5">
                  <a:moveTo>
                    <a:pt x="9" y="0"/>
                  </a:moveTo>
                  <a:cubicBezTo>
                    <a:pt x="5" y="0"/>
                    <a:pt x="2" y="2"/>
                    <a:pt x="0" y="5"/>
                  </a:cubicBezTo>
                  <a:cubicBezTo>
                    <a:pt x="2" y="5"/>
                    <a:pt x="4" y="5"/>
                    <a:pt x="6" y="5"/>
                  </a:cubicBezTo>
                  <a:cubicBezTo>
                    <a:pt x="10" y="5"/>
                    <a:pt x="14" y="5"/>
                    <a:pt x="17" y="4"/>
                  </a:cubicBezTo>
                  <a:cubicBezTo>
                    <a:pt x="15" y="1"/>
                    <a:pt x="12" y="0"/>
                    <a:pt x="9" y="0"/>
                  </a:cubicBezTo>
                </a:path>
              </a:pathLst>
            </a:custGeom>
            <a:solidFill>
              <a:srgbClr val="D7AE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
            <p:cNvSpPr>
              <a:spLocks/>
            </p:cNvSpPr>
            <p:nvPr/>
          </p:nvSpPr>
          <p:spPr bwMode="auto">
            <a:xfrm>
              <a:off x="8002588" y="2441575"/>
              <a:ext cx="146050" cy="55563"/>
            </a:xfrm>
            <a:custGeom>
              <a:avLst/>
              <a:gdLst>
                <a:gd name="T0" fmla="*/ 15 w 29"/>
                <a:gd name="T1" fmla="*/ 0 h 11"/>
                <a:gd name="T2" fmla="*/ 0 w 29"/>
                <a:gd name="T3" fmla="*/ 10 h 11"/>
                <a:gd name="T4" fmla="*/ 6 w 29"/>
                <a:gd name="T5" fmla="*/ 11 h 11"/>
                <a:gd name="T6" fmla="*/ 15 w 29"/>
                <a:gd name="T7" fmla="*/ 6 h 11"/>
                <a:gd name="T8" fmla="*/ 23 w 29"/>
                <a:gd name="T9" fmla="*/ 10 h 11"/>
                <a:gd name="T10" fmla="*/ 29 w 29"/>
                <a:gd name="T11" fmla="*/ 8 h 11"/>
                <a:gd name="T12" fmla="*/ 15 w 2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9" h="11">
                  <a:moveTo>
                    <a:pt x="15" y="0"/>
                  </a:moveTo>
                  <a:cubicBezTo>
                    <a:pt x="8" y="0"/>
                    <a:pt x="3" y="4"/>
                    <a:pt x="0" y="10"/>
                  </a:cubicBezTo>
                  <a:cubicBezTo>
                    <a:pt x="2" y="10"/>
                    <a:pt x="4" y="11"/>
                    <a:pt x="6" y="11"/>
                  </a:cubicBezTo>
                  <a:cubicBezTo>
                    <a:pt x="8" y="8"/>
                    <a:pt x="11" y="6"/>
                    <a:pt x="15" y="6"/>
                  </a:cubicBezTo>
                  <a:cubicBezTo>
                    <a:pt x="18" y="6"/>
                    <a:pt x="21" y="7"/>
                    <a:pt x="23" y="10"/>
                  </a:cubicBezTo>
                  <a:cubicBezTo>
                    <a:pt x="25" y="10"/>
                    <a:pt x="27" y="9"/>
                    <a:pt x="29" y="8"/>
                  </a:cubicBezTo>
                  <a:cubicBezTo>
                    <a:pt x="26" y="4"/>
                    <a:pt x="21" y="0"/>
                    <a:pt x="15" y="0"/>
                  </a:cubicBezTo>
                </a:path>
              </a:pathLst>
            </a:custGeom>
            <a:solidFill>
              <a:srgbClr val="1F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40"/>
            <p:cNvSpPr>
              <a:spLocks noChangeArrowheads="1"/>
            </p:cNvSpPr>
            <p:nvPr/>
          </p:nvSpPr>
          <p:spPr bwMode="auto">
            <a:xfrm>
              <a:off x="6735763" y="2141538"/>
              <a:ext cx="223838" cy="228600"/>
            </a:xfrm>
            <a:prstGeom prst="ellipse">
              <a:avLst/>
            </a:prstGeom>
            <a:solidFill>
              <a:srgbClr val="E4E0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41"/>
            <p:cNvSpPr>
              <a:spLocks noChangeArrowheads="1"/>
            </p:cNvSpPr>
            <p:nvPr/>
          </p:nvSpPr>
          <p:spPr bwMode="auto">
            <a:xfrm>
              <a:off x="6802438" y="2208213"/>
              <a:ext cx="92075"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6552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9</a:t>
            </a:fld>
            <a:endParaRPr lang="zh-CN" altLang="en-US" dirty="0"/>
          </a:p>
        </p:txBody>
      </p:sp>
      <p:sp>
        <p:nvSpPr>
          <p:cNvPr id="4" name="矩形 3"/>
          <p:cNvSpPr/>
          <p:nvPr/>
        </p:nvSpPr>
        <p:spPr>
          <a:xfrm>
            <a:off x="199435" y="96020"/>
            <a:ext cx="4570482" cy="461665"/>
          </a:xfrm>
          <a:prstGeom prst="rect">
            <a:avLst/>
          </a:prstGeom>
        </p:spPr>
        <p:txBody>
          <a:bodyPr wrap="none">
            <a:spAutoFit/>
          </a:bodyPr>
          <a:lstStyle/>
          <a:p>
            <a:r>
              <a:rPr lang="en-US" altLang="zh-CN" sz="2400" b="1" spc="225" dirty="0" smtClean="0">
                <a:solidFill>
                  <a:schemeClr val="bg1"/>
                </a:solidFill>
                <a:latin typeface="微软雅黑" panose="020B0503020204020204" pitchFamily="34" charset="-122"/>
                <a:ea typeface="微软雅黑" panose="020B0503020204020204" pitchFamily="34" charset="-122"/>
              </a:rPr>
              <a:t>23.1 </a:t>
            </a:r>
            <a:r>
              <a:rPr lang="zh-CN" altLang="en-US" sz="2400" b="1" spc="225" dirty="0" smtClean="0">
                <a:solidFill>
                  <a:schemeClr val="bg1"/>
                </a:solidFill>
                <a:latin typeface="微软雅黑" panose="020B0503020204020204" pitchFamily="34" charset="-122"/>
                <a:ea typeface="微软雅黑" panose="020B0503020204020204" pitchFamily="34" charset="-122"/>
              </a:rPr>
              <a:t>基础存储架构</a:t>
            </a:r>
            <a:r>
              <a:rPr lang="en-US" altLang="zh-CN" sz="2400" b="1" spc="225" dirty="0" smtClean="0">
                <a:solidFill>
                  <a:schemeClr val="bg1"/>
                </a:solidFill>
                <a:latin typeface="微软雅黑" panose="020B0503020204020204" pitchFamily="34" charset="-122"/>
                <a:ea typeface="微软雅黑" panose="020B0503020204020204" pitchFamily="34" charset="-122"/>
              </a:rPr>
              <a:t>Dynamo</a:t>
            </a:r>
            <a:endParaRPr lang="en-US" altLang="zh-CN" sz="2400" b="1" spc="225" dirty="0">
              <a:solidFill>
                <a:schemeClr val="bg1"/>
              </a:solidFill>
              <a:latin typeface="微软雅黑" panose="020B0503020204020204" pitchFamily="34" charset="-122"/>
              <a:ea typeface="微软雅黑" panose="020B0503020204020204" pitchFamily="34" charset="-122"/>
            </a:endParaRPr>
          </a:p>
        </p:txBody>
      </p:sp>
      <p:pic>
        <p:nvPicPr>
          <p:cNvPr id="2050" name="Picture 2" descr="T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4266" y="1845265"/>
            <a:ext cx="4160847" cy="366154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04049" y="808059"/>
            <a:ext cx="2954655" cy="461665"/>
          </a:xfrm>
          <a:prstGeom prst="rect">
            <a:avLst/>
          </a:prstGeom>
          <a:noFill/>
        </p:spPr>
        <p:txBody>
          <a:bodyPr wrap="none" rtlCol="0">
            <a:spAutoFit/>
          </a:bodyPr>
          <a:lstStyle/>
          <a:p>
            <a:r>
              <a:rPr lang="zh-CN" altLang="en-US" sz="2400" b="1" dirty="0">
                <a:solidFill>
                  <a:schemeClr val="accent6"/>
                </a:solidFill>
              </a:rPr>
              <a:t>数据均衡分布的问题</a:t>
            </a:r>
          </a:p>
        </p:txBody>
      </p:sp>
      <p:sp>
        <p:nvSpPr>
          <p:cNvPr id="7" name="椭圆 6"/>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294700" y="2471161"/>
            <a:ext cx="4378235" cy="1338828"/>
          </a:xfrm>
          <a:prstGeom prst="rect">
            <a:avLst/>
          </a:prstGeom>
        </p:spPr>
        <p:txBody>
          <a:bodyPr wrap="square">
            <a:spAutoFit/>
          </a:bodyPr>
          <a:lstStyle/>
          <a:p>
            <a:pPr>
              <a:lnSpc>
                <a:spcPct val="150000"/>
              </a:lnSpc>
            </a:pPr>
            <a:r>
              <a:rPr lang="zh-CN" altLang="en-US" dirty="0">
                <a:solidFill>
                  <a:schemeClr val="tx1">
                    <a:lumMod val="75000"/>
                    <a:lumOff val="25000"/>
                  </a:schemeClr>
                </a:solidFill>
              </a:rPr>
              <a:t>一致性哈希</a:t>
            </a:r>
            <a:r>
              <a:rPr lang="zh-CN" altLang="en-US" dirty="0" smtClean="0">
                <a:solidFill>
                  <a:schemeClr val="tx1">
                    <a:lumMod val="75000"/>
                    <a:lumOff val="25000"/>
                  </a:schemeClr>
                </a:solidFill>
              </a:rPr>
              <a:t>算法是</a:t>
            </a:r>
            <a:r>
              <a:rPr lang="zh-CN" altLang="en-US" dirty="0">
                <a:solidFill>
                  <a:schemeClr val="tx1">
                    <a:lumMod val="75000"/>
                    <a:lumOff val="25000"/>
                  </a:schemeClr>
                </a:solidFill>
              </a:rPr>
              <a:t>目前主流的</a:t>
            </a:r>
            <a:r>
              <a:rPr lang="zh-CN" altLang="en-US" b="1" dirty="0">
                <a:solidFill>
                  <a:schemeClr val="accent6"/>
                </a:solidFill>
              </a:rPr>
              <a:t>分布式哈希表</a:t>
            </a:r>
            <a:r>
              <a:rPr lang="zh-CN" altLang="en-US" dirty="0">
                <a:solidFill>
                  <a:schemeClr val="tx1">
                    <a:lumMod val="75000"/>
                    <a:lumOff val="25000"/>
                  </a:schemeClr>
                </a:solidFill>
              </a:rPr>
              <a:t>（</a:t>
            </a:r>
            <a:r>
              <a:rPr lang="en-US" altLang="zh-CN" dirty="0">
                <a:solidFill>
                  <a:schemeClr val="tx1">
                    <a:lumMod val="75000"/>
                    <a:lumOff val="25000"/>
                  </a:schemeClr>
                </a:solidFill>
              </a:rPr>
              <a:t>Distributed Hash Table</a:t>
            </a:r>
            <a:r>
              <a:rPr lang="zh-CN" altLang="en-US" dirty="0">
                <a:solidFill>
                  <a:schemeClr val="tx1">
                    <a:lumMod val="75000"/>
                    <a:lumOff val="25000"/>
                  </a:schemeClr>
                </a:solidFill>
              </a:rPr>
              <a:t>，</a:t>
            </a:r>
            <a:r>
              <a:rPr lang="en-US" altLang="zh-CN" dirty="0">
                <a:solidFill>
                  <a:schemeClr val="tx1">
                    <a:lumMod val="75000"/>
                    <a:lumOff val="25000"/>
                  </a:schemeClr>
                </a:solidFill>
              </a:rPr>
              <a:t>DHT</a:t>
            </a:r>
            <a:r>
              <a:rPr lang="zh-CN" altLang="en-US" dirty="0">
                <a:solidFill>
                  <a:schemeClr val="tx1">
                    <a:lumMod val="75000"/>
                    <a:lumOff val="25000"/>
                  </a:schemeClr>
                </a:solidFill>
              </a:rPr>
              <a:t>）协议之一，于</a:t>
            </a:r>
            <a:r>
              <a:rPr lang="en-US" altLang="zh-CN" b="1" dirty="0">
                <a:solidFill>
                  <a:schemeClr val="accent6"/>
                </a:solidFill>
              </a:rPr>
              <a:t>1997</a:t>
            </a:r>
            <a:r>
              <a:rPr lang="zh-CN" altLang="en-US" b="1" dirty="0">
                <a:solidFill>
                  <a:schemeClr val="accent6"/>
                </a:solidFill>
              </a:rPr>
              <a:t>年</a:t>
            </a:r>
            <a:r>
              <a:rPr lang="zh-CN" altLang="en-US" dirty="0">
                <a:solidFill>
                  <a:schemeClr val="tx1">
                    <a:lumMod val="75000"/>
                    <a:lumOff val="25000"/>
                  </a:schemeClr>
                </a:solidFill>
              </a:rPr>
              <a:t>由</a:t>
            </a:r>
            <a:r>
              <a:rPr lang="zh-CN" altLang="en-US" b="1" dirty="0">
                <a:solidFill>
                  <a:schemeClr val="accent6"/>
                </a:solidFill>
              </a:rPr>
              <a:t>麻省理工学院</a:t>
            </a:r>
            <a:r>
              <a:rPr lang="zh-CN" altLang="en-US" dirty="0">
                <a:solidFill>
                  <a:schemeClr val="tx1">
                    <a:lumMod val="75000"/>
                    <a:lumOff val="25000"/>
                  </a:schemeClr>
                </a:solidFill>
              </a:rPr>
              <a:t>提出。</a:t>
            </a:r>
          </a:p>
        </p:txBody>
      </p:sp>
      <p:sp>
        <p:nvSpPr>
          <p:cNvPr id="8" name="矩形 7"/>
          <p:cNvSpPr/>
          <p:nvPr/>
        </p:nvSpPr>
        <p:spPr>
          <a:xfrm>
            <a:off x="294700" y="4167982"/>
            <a:ext cx="4334692" cy="1338828"/>
          </a:xfrm>
          <a:prstGeom prst="rect">
            <a:avLst/>
          </a:prstGeom>
        </p:spPr>
        <p:txBody>
          <a:bodyPr wrap="square">
            <a:spAutoFit/>
          </a:bodyPr>
          <a:lstStyle/>
          <a:p>
            <a:pPr>
              <a:lnSpc>
                <a:spcPct val="150000"/>
              </a:lnSpc>
            </a:pPr>
            <a:r>
              <a:rPr lang="zh-CN" altLang="en-US" dirty="0">
                <a:solidFill>
                  <a:schemeClr val="tx1">
                    <a:lumMod val="75000"/>
                    <a:lumOff val="25000"/>
                  </a:schemeClr>
                </a:solidFill>
              </a:rPr>
              <a:t>一致性哈希算法通过修正简单哈希算法，解决了网络中的</a:t>
            </a:r>
            <a:r>
              <a:rPr lang="zh-CN" altLang="en-US" b="1" dirty="0">
                <a:solidFill>
                  <a:schemeClr val="accent6"/>
                </a:solidFill>
              </a:rPr>
              <a:t>热点问题</a:t>
            </a:r>
            <a:r>
              <a:rPr lang="zh-CN" altLang="en-US" dirty="0">
                <a:solidFill>
                  <a:schemeClr val="tx1">
                    <a:lumMod val="75000"/>
                    <a:lumOff val="25000"/>
                  </a:schemeClr>
                </a:solidFill>
              </a:rPr>
              <a:t>，使得</a:t>
            </a:r>
            <a:r>
              <a:rPr lang="en-US" altLang="zh-CN" b="1" dirty="0">
                <a:solidFill>
                  <a:schemeClr val="accent6"/>
                </a:solidFill>
              </a:rPr>
              <a:t>DHT</a:t>
            </a:r>
            <a:r>
              <a:rPr lang="zh-CN" altLang="en-US" dirty="0">
                <a:solidFill>
                  <a:schemeClr val="tx1">
                    <a:lumMod val="75000"/>
                    <a:lumOff val="25000"/>
                  </a:schemeClr>
                </a:solidFill>
              </a:rPr>
              <a:t>可以真正地应用于</a:t>
            </a:r>
            <a:r>
              <a:rPr lang="en-US" altLang="zh-CN" b="1" dirty="0">
                <a:solidFill>
                  <a:schemeClr val="accent6"/>
                </a:solidFill>
              </a:rPr>
              <a:t>P2P</a:t>
            </a:r>
            <a:r>
              <a:rPr lang="zh-CN" altLang="en-US" b="1" dirty="0">
                <a:solidFill>
                  <a:schemeClr val="accent6"/>
                </a:solidFill>
              </a:rPr>
              <a:t>环境</a:t>
            </a:r>
            <a:r>
              <a:rPr lang="zh-CN" altLang="en-US" dirty="0">
                <a:solidFill>
                  <a:schemeClr val="tx1">
                    <a:lumMod val="75000"/>
                    <a:lumOff val="25000"/>
                  </a:schemeClr>
                </a:solidFill>
              </a:rPr>
              <a:t>中。</a:t>
            </a:r>
          </a:p>
        </p:txBody>
      </p:sp>
      <p:sp>
        <p:nvSpPr>
          <p:cNvPr id="9" name="矩形 8"/>
          <p:cNvSpPr/>
          <p:nvPr/>
        </p:nvSpPr>
        <p:spPr>
          <a:xfrm>
            <a:off x="323850" y="1738167"/>
            <a:ext cx="1800493" cy="369332"/>
          </a:xfrm>
          <a:prstGeom prst="rect">
            <a:avLst/>
          </a:prstGeom>
          <a:solidFill>
            <a:schemeClr val="accent6"/>
          </a:solidFill>
        </p:spPr>
        <p:txBody>
          <a:bodyPr wrap="none">
            <a:spAutoFit/>
          </a:bodyPr>
          <a:lstStyle/>
          <a:p>
            <a:r>
              <a:rPr lang="zh-CN" altLang="en-US" dirty="0">
                <a:solidFill>
                  <a:schemeClr val="bg1"/>
                </a:solidFill>
              </a:rPr>
              <a:t>一致性哈希算法</a:t>
            </a:r>
          </a:p>
        </p:txBody>
      </p:sp>
    </p:spTree>
    <p:extLst>
      <p:ext uri="{BB962C8B-B14F-4D97-AF65-F5344CB8AC3E}">
        <p14:creationId xmlns:p14="http://schemas.microsoft.com/office/powerpoint/2010/main" val="69024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1234</TotalTime>
  <Words>5058</Words>
  <Application>Microsoft Office PowerPoint</Application>
  <PresentationFormat>全屏显示(4:3)</PresentationFormat>
  <Paragraphs>878</Paragraphs>
  <Slides>77</Slides>
  <Notes>27</Notes>
  <HiddenSlides>12</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77</vt:i4>
      </vt:variant>
    </vt:vector>
  </HeadingPairs>
  <TitlesOfParts>
    <vt:vector size="87" baseType="lpstr">
      <vt:lpstr>黑体</vt:lpstr>
      <vt:lpstr>宋体</vt:lpstr>
      <vt:lpstr>微软雅黑</vt:lpstr>
      <vt:lpstr>Arial</vt:lpstr>
      <vt:lpstr>Calibri</vt:lpstr>
      <vt:lpstr>Times New Roman</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tom</cp:lastModifiedBy>
  <cp:revision>114</cp:revision>
  <dcterms:created xsi:type="dcterms:W3CDTF">2015-10-22T05:46:43Z</dcterms:created>
  <dcterms:modified xsi:type="dcterms:W3CDTF">2021-11-29T04:13:50Z</dcterms:modified>
</cp:coreProperties>
</file>